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8"/>
  </p:notesMasterIdLst>
  <p:sldIdLst>
    <p:sldId id="256" r:id="rId2"/>
    <p:sldId id="261" r:id="rId3"/>
    <p:sldId id="274" r:id="rId4"/>
    <p:sldId id="270" r:id="rId5"/>
    <p:sldId id="285" r:id="rId6"/>
    <p:sldId id="282" r:id="rId7"/>
    <p:sldId id="290" r:id="rId8"/>
    <p:sldId id="286" r:id="rId9"/>
    <p:sldId id="278" r:id="rId10"/>
    <p:sldId id="279" r:id="rId11"/>
    <p:sldId id="264" r:id="rId12"/>
    <p:sldId id="280" r:id="rId13"/>
    <p:sldId id="288" r:id="rId14"/>
    <p:sldId id="289" r:id="rId15"/>
    <p:sldId id="283"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ire Menage" initials="CM" lastIdx="4" clrIdx="0">
    <p:extLst>
      <p:ext uri="{19B8F6BF-5375-455C-9EA6-DF929625EA0E}">
        <p15:presenceInfo xmlns:p15="http://schemas.microsoft.com/office/powerpoint/2012/main" userId="4cf6216b772b2661" providerId="Windows Live"/>
      </p:ext>
    </p:extLst>
  </p:cmAuthor>
  <p:cmAuthor id="2" name="Wilson, Trish" initials="WT" lastIdx="5" clrIdx="1">
    <p:extLst>
      <p:ext uri="{19B8F6BF-5375-455C-9EA6-DF929625EA0E}">
        <p15:presenceInfo xmlns:p15="http://schemas.microsoft.com/office/powerpoint/2012/main" userId="S-1-5-21-1165393157-1467447052-924725345-7439" providerId="AD"/>
      </p:ext>
    </p:extLst>
  </p:cmAuthor>
  <p:cmAuthor id="3" name="Lai, Frieda" initials="LF" lastIdx="12" clrIdx="2">
    <p:extLst>
      <p:ext uri="{19B8F6BF-5375-455C-9EA6-DF929625EA0E}">
        <p15:presenceInfo xmlns:p15="http://schemas.microsoft.com/office/powerpoint/2012/main" userId="S-1-5-21-484763869-1532298954-1801674531-1158" providerId="AD"/>
      </p:ext>
    </p:extLst>
  </p:cmAuthor>
  <p:cmAuthor id="4" name="Booth, Lucy" initials="BL" lastIdx="64" clrIdx="3">
    <p:extLst>
      <p:ext uri="{19B8F6BF-5375-455C-9EA6-DF929625EA0E}">
        <p15:presenceInfo xmlns:p15="http://schemas.microsoft.com/office/powerpoint/2012/main" userId="S-1-5-21-1165393157-1467447052-924725345-9908" providerId="AD"/>
      </p:ext>
    </p:extLst>
  </p:cmAuthor>
  <p:cmAuthor id="5" name="Hattensen, Stacey" initials="HS" lastIdx="37" clrIdx="4">
    <p:extLst>
      <p:ext uri="{19B8F6BF-5375-455C-9EA6-DF929625EA0E}">
        <p15:presenceInfo xmlns:p15="http://schemas.microsoft.com/office/powerpoint/2012/main" userId="S-1-5-21-1165393157-1467447052-924725345-38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p:restoredTop sz="71084" autoAdjust="0"/>
  </p:normalViewPr>
  <p:slideViewPr>
    <p:cSldViewPr snapToGrid="0" snapToObjects="1">
      <p:cViewPr varScale="1">
        <p:scale>
          <a:sx n="45" d="100"/>
          <a:sy n="45" d="100"/>
        </p:scale>
        <p:origin x="144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9877D-4FC1-7B49-8690-46C033727347}" type="datetimeFigureOut">
              <a:rPr lang="en-AU" smtClean="0"/>
              <a:t>3/10/2022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413823-12CE-AC4E-8D7E-190FE656972E}" type="slidenum">
              <a:rPr lang="en-AU" smtClean="0"/>
              <a:t>‹#›</a:t>
            </a:fld>
            <a:endParaRPr lang="en-AU"/>
          </a:p>
        </p:txBody>
      </p:sp>
    </p:spTree>
    <p:extLst>
      <p:ext uri="{BB962C8B-B14F-4D97-AF65-F5344CB8AC3E}">
        <p14:creationId xmlns:p14="http://schemas.microsoft.com/office/powerpoint/2010/main" val="442685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Purpose: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presentation is designed to provide schools with a brief overview of the NCCD.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Delivery: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presentation may be delivered during a whole staff meeting or schools might prefer to present it to smaller teams involved in the NCCD. It is intended that the individual responsible for delivering the presentation will have prior experience leading the NCCD in schools.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Duration: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presentation should take approximately 10 to 15 minutes to deliver. If allowing time for discussion and collaboration, schools might choose to allow 45 minutes to cover the content.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b="1" dirty="0"/>
              <a:t>Audience:</a:t>
            </a:r>
            <a:r>
              <a:rPr lang="en-US" dirty="0"/>
              <a:t> </a:t>
            </a:r>
          </a:p>
          <a:p>
            <a:r>
              <a:rPr lang="en-US" dirty="0"/>
              <a:t>The intended audience is those new to the NCCD, along with those who have worked with the NCCD in the past and require a refresher. This includes principals</a:t>
            </a:r>
            <a:r>
              <a:rPr lang="en-AU" dirty="0"/>
              <a:t>, </a:t>
            </a:r>
            <a:r>
              <a:rPr lang="en-US" dirty="0"/>
              <a:t>NCCD school team members, teachers</a:t>
            </a:r>
            <a:r>
              <a:rPr lang="en-AU" baseline="0" dirty="0"/>
              <a:t> and</a:t>
            </a:r>
            <a:r>
              <a:rPr lang="en-AU" dirty="0"/>
              <a:t> other staff providing reasonable adjustments to school students (eg psychologists, nurses, teaching assistants).</a:t>
            </a:r>
          </a:p>
          <a:p>
            <a:endParaRPr lang="en-AU" dirty="0"/>
          </a:p>
          <a:p>
            <a:r>
              <a:rPr lang="en-AU" b="1" dirty="0"/>
              <a:t>Optional</a:t>
            </a:r>
            <a:r>
              <a:rPr lang="en-AU" b="1" baseline="0" dirty="0"/>
              <a:t> p</a:t>
            </a:r>
            <a:r>
              <a:rPr lang="en-AU" b="1" dirty="0"/>
              <a:t>rintable</a:t>
            </a:r>
            <a:r>
              <a:rPr lang="en-AU" b="1" baseline="0" dirty="0"/>
              <a:t> resources:</a:t>
            </a:r>
          </a:p>
          <a:p>
            <a:r>
              <a:rPr lang="en-US" b="1" dirty="0"/>
              <a:t>Student summary</a:t>
            </a:r>
            <a:r>
              <a:rPr lang="en-US" b="1" baseline="0" dirty="0"/>
              <a:t> sheet</a:t>
            </a:r>
            <a:r>
              <a:rPr lang="en-US" b="0" baseline="0" dirty="0"/>
              <a:t>: www.nccd.esa.edu.au/sites/default/files/2018-11/student_summary_sheet.docx</a:t>
            </a:r>
          </a:p>
          <a:p>
            <a:r>
              <a:rPr lang="en-US" b="1" baseline="0" dirty="0"/>
              <a:t>Levels of adjustment descriptors</a:t>
            </a:r>
            <a:r>
              <a:rPr lang="en-US" b="0" baseline="0" dirty="0"/>
              <a:t>: www.nccd.edu.au/sites/default/files/2018-10/Level%20of%20adjustment%20provided%20to%20the%20student.pdf</a:t>
            </a:r>
          </a:p>
          <a:p>
            <a:endParaRPr lang="en-US" b="0" baseline="0" dirty="0"/>
          </a:p>
          <a:p>
            <a:endParaRPr lang="en-US" b="0" dirty="0"/>
          </a:p>
          <a:p>
            <a:endParaRPr lang="en-US" dirty="0"/>
          </a:p>
        </p:txBody>
      </p:sp>
      <p:sp>
        <p:nvSpPr>
          <p:cNvPr id="4" name="Slide Number Placeholder 3"/>
          <p:cNvSpPr>
            <a:spLocks noGrp="1"/>
          </p:cNvSpPr>
          <p:nvPr>
            <p:ph type="sldNum" sz="quarter" idx="10"/>
          </p:nvPr>
        </p:nvSpPr>
        <p:spPr/>
        <p:txBody>
          <a:bodyPr/>
          <a:lstStyle/>
          <a:p>
            <a:fld id="{9F413823-12CE-AC4E-8D7E-190FE656972E}" type="slidenum">
              <a:rPr lang="en-AU" smtClean="0"/>
              <a:t>0</a:t>
            </a:fld>
            <a:endParaRPr lang="en-AU"/>
          </a:p>
        </p:txBody>
      </p:sp>
    </p:spTree>
    <p:extLst>
      <p:ext uri="{BB962C8B-B14F-4D97-AF65-F5344CB8AC3E}">
        <p14:creationId xmlns:p14="http://schemas.microsoft.com/office/powerpoint/2010/main" val="2807962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selecting the level of adjustment, the following table is used to determine which of the four levels of adjustment is most appropriate for each student included in the NCCD. The table was revised in January 2019.</a:t>
            </a:r>
          </a:p>
          <a:p>
            <a:endParaRPr lang="en-US" b="1" baseline="0" dirty="0"/>
          </a:p>
          <a:p>
            <a:r>
              <a:rPr lang="en-US" b="1" baseline="0" dirty="0"/>
              <a:t>Levels of adjustment descriptors</a:t>
            </a:r>
            <a:r>
              <a:rPr lang="en-US" b="0" baseline="0" dirty="0"/>
              <a:t>: www.nccd.edu.au/sites/default/files/2018-10/Level%20of%20adjustment%20provided%20to%20the%20student.pdf</a:t>
            </a:r>
          </a:p>
          <a:p>
            <a:endParaRPr lang="en-US" baseline="0" dirty="0"/>
          </a:p>
        </p:txBody>
      </p:sp>
      <p:sp>
        <p:nvSpPr>
          <p:cNvPr id="4" name="Slide Number Placeholder 3"/>
          <p:cNvSpPr>
            <a:spLocks noGrp="1"/>
          </p:cNvSpPr>
          <p:nvPr>
            <p:ph type="sldNum" sz="quarter" idx="10"/>
          </p:nvPr>
        </p:nvSpPr>
        <p:spPr/>
        <p:txBody>
          <a:bodyPr/>
          <a:lstStyle/>
          <a:p>
            <a:fld id="{9F413823-12CE-AC4E-8D7E-190FE656972E}" type="slidenum">
              <a:rPr lang="en-AU" smtClean="0"/>
              <a:t>9</a:t>
            </a:fld>
            <a:endParaRPr lang="en-AU"/>
          </a:p>
        </p:txBody>
      </p:sp>
    </p:spTree>
    <p:extLst>
      <p:ext uri="{BB962C8B-B14F-4D97-AF65-F5344CB8AC3E}">
        <p14:creationId xmlns:p14="http://schemas.microsoft.com/office/powerpoint/2010/main" val="1061546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 more information:</a:t>
            </a:r>
          </a:p>
          <a:p>
            <a:r>
              <a:rPr lang="en-US" b="1" dirty="0"/>
              <a:t>Detailed information about the levels of adjustment</a:t>
            </a:r>
            <a:r>
              <a:rPr lang="en-US" b="0" dirty="0"/>
              <a:t>: www.nccd.edu.au/wider-support-materials/step-2-what-level-adjustment?parent=/understanding-nccd&amp;activity=/wider-support-materials/what-nccd-model-1&amp;step=2</a:t>
            </a:r>
            <a:endParaRPr lang="en-US" b="1" dirty="0"/>
          </a:p>
        </p:txBody>
      </p:sp>
      <p:sp>
        <p:nvSpPr>
          <p:cNvPr id="4" name="Slide Number Placeholder 3"/>
          <p:cNvSpPr>
            <a:spLocks noGrp="1"/>
          </p:cNvSpPr>
          <p:nvPr>
            <p:ph type="sldNum" sz="quarter" idx="10"/>
          </p:nvPr>
        </p:nvSpPr>
        <p:spPr/>
        <p:txBody>
          <a:bodyPr/>
          <a:lstStyle/>
          <a:p>
            <a:fld id="{9F413823-12CE-AC4E-8D7E-190FE656972E}" type="slidenum">
              <a:rPr lang="en-AU" smtClean="0"/>
              <a:t>10</a:t>
            </a:fld>
            <a:endParaRPr lang="en-AU"/>
          </a:p>
        </p:txBody>
      </p:sp>
    </p:spTree>
    <p:extLst>
      <p:ext uri="{BB962C8B-B14F-4D97-AF65-F5344CB8AC3E}">
        <p14:creationId xmlns:p14="http://schemas.microsoft.com/office/powerpoint/2010/main" val="197421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11</a:t>
            </a:fld>
            <a:endParaRPr lang="en-AU"/>
          </a:p>
        </p:txBody>
      </p:sp>
    </p:spTree>
    <p:extLst>
      <p:ext uri="{BB962C8B-B14F-4D97-AF65-F5344CB8AC3E}">
        <p14:creationId xmlns:p14="http://schemas.microsoft.com/office/powerpoint/2010/main" val="3528433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00000"/>
              </a:lnSpc>
            </a:pPr>
            <a:r>
              <a:rPr lang="en-US" sz="1200" b="1" i="0" kern="1200" dirty="0">
                <a:solidFill>
                  <a:schemeClr val="tx1"/>
                </a:solidFill>
                <a:effectLst/>
                <a:latin typeface="+mn-lt"/>
                <a:ea typeface="+mn-ea"/>
                <a:cs typeface="+mn-cs"/>
              </a:rPr>
              <a:t>For more information:</a:t>
            </a:r>
          </a:p>
          <a:p>
            <a:pPr fontAlgn="base">
              <a:lnSpc>
                <a:spcPct val="100000"/>
              </a:lnSpc>
            </a:pPr>
            <a:r>
              <a:rPr lang="en-US" sz="1200" b="1" i="0" kern="1200" dirty="0">
                <a:solidFill>
                  <a:schemeClr val="tx1"/>
                </a:solidFill>
                <a:effectLst/>
                <a:latin typeface="+mn-lt"/>
                <a:ea typeface="+mn-ea"/>
                <a:cs typeface="+mn-cs"/>
              </a:rPr>
              <a:t>Broad categories of disability</a:t>
            </a:r>
            <a:r>
              <a:rPr lang="en-US" sz="1200" b="0" i="0" kern="1200" baseline="0" dirty="0">
                <a:solidFill>
                  <a:schemeClr val="tx1"/>
                </a:solidFill>
                <a:effectLst/>
                <a:latin typeface="+mn-lt"/>
                <a:ea typeface="+mn-ea"/>
                <a:cs typeface="+mn-cs"/>
              </a:rPr>
              <a:t>: www.nccd.edu.au/wider-support-materials/definitions-disability-and-nccd-categories</a:t>
            </a:r>
          </a:p>
          <a:p>
            <a:pPr fontAlgn="base">
              <a:lnSpc>
                <a:spcPct val="100000"/>
              </a:lnSpc>
            </a:pPr>
            <a:endParaRPr lang="en-AU" b="0" dirty="0"/>
          </a:p>
        </p:txBody>
      </p:sp>
      <p:sp>
        <p:nvSpPr>
          <p:cNvPr id="4" name="Slide Number Placeholder 3"/>
          <p:cNvSpPr>
            <a:spLocks noGrp="1"/>
          </p:cNvSpPr>
          <p:nvPr>
            <p:ph type="sldNum" sz="quarter" idx="10"/>
          </p:nvPr>
        </p:nvSpPr>
        <p:spPr/>
        <p:txBody>
          <a:bodyPr/>
          <a:lstStyle/>
          <a:p>
            <a:fld id="{9F413823-12CE-AC4E-8D7E-190FE656972E}" type="slidenum">
              <a:rPr lang="en-AU" smtClean="0"/>
              <a:t>12</a:t>
            </a:fld>
            <a:endParaRPr lang="en-AU"/>
          </a:p>
        </p:txBody>
      </p:sp>
    </p:spTree>
    <p:extLst>
      <p:ext uri="{BB962C8B-B14F-4D97-AF65-F5344CB8AC3E}">
        <p14:creationId xmlns:p14="http://schemas.microsoft.com/office/powerpoint/2010/main" val="3484900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413823-12CE-AC4E-8D7E-190FE656972E}" type="slidenum">
              <a:rPr lang="en-AU" smtClean="0"/>
              <a:t>13</a:t>
            </a:fld>
            <a:endParaRPr lang="en-AU"/>
          </a:p>
        </p:txBody>
      </p:sp>
    </p:spTree>
    <p:extLst>
      <p:ext uri="{BB962C8B-B14F-4D97-AF65-F5344CB8AC3E}">
        <p14:creationId xmlns:p14="http://schemas.microsoft.com/office/powerpoint/2010/main" val="3172457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Every school is likely to have its own methods of data collection, collation and storage.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There is currently no mandated method for the storage of evidence; however, schools should ensure that records are maintained for a minimum of 7 years.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Continuous quality improvement projects in relation to the NCCD have found that schools that are effective in their approach to the NCCD </a:t>
            </a:r>
            <a:r>
              <a:rPr lang="en-AU" dirty="0"/>
              <a:t>have embedded ongoing processes whereby they maintain an up-to-date and centrally located system to keep student information and evidence. The</a:t>
            </a:r>
            <a:r>
              <a:rPr lang="en-AU" baseline="0" dirty="0"/>
              <a:t> systems can be </a:t>
            </a:r>
            <a:r>
              <a:rPr lang="en-AU" dirty="0"/>
              <a:t>either electronic or a structured approach to hard copy files. </a:t>
            </a:r>
            <a:endParaRPr lang="en-US" dirty="0"/>
          </a:p>
          <a:p>
            <a:endParaRPr lang="en-US" baseline="0" dirty="0"/>
          </a:p>
          <a:p>
            <a:r>
              <a:rPr lang="en-US" b="1" dirty="0"/>
              <a:t>Printable</a:t>
            </a:r>
            <a:r>
              <a:rPr lang="en-US" b="1" baseline="0" dirty="0"/>
              <a:t> resource:</a:t>
            </a:r>
            <a:endParaRPr lang="en-US" b="1" dirty="0"/>
          </a:p>
          <a:p>
            <a:r>
              <a:rPr lang="en-US" b="1" dirty="0"/>
              <a:t>Student summary</a:t>
            </a:r>
            <a:r>
              <a:rPr lang="en-US" b="1" baseline="0" dirty="0"/>
              <a:t> sheet</a:t>
            </a:r>
            <a:r>
              <a:rPr lang="en-US" b="0" baseline="0" dirty="0"/>
              <a:t>: www.nccd.esa.edu.au/sites/default/files/2018-11/student_summary_sheet.docx</a:t>
            </a:r>
          </a:p>
          <a:p>
            <a:endParaRPr lang="en-US" dirty="0"/>
          </a:p>
        </p:txBody>
      </p:sp>
      <p:sp>
        <p:nvSpPr>
          <p:cNvPr id="4" name="Slide Number Placeholder 3"/>
          <p:cNvSpPr>
            <a:spLocks noGrp="1"/>
          </p:cNvSpPr>
          <p:nvPr>
            <p:ph type="sldNum" sz="quarter" idx="10"/>
          </p:nvPr>
        </p:nvSpPr>
        <p:spPr/>
        <p:txBody>
          <a:bodyPr/>
          <a:lstStyle/>
          <a:p>
            <a:fld id="{9F413823-12CE-AC4E-8D7E-190FE656972E}" type="slidenum">
              <a:rPr lang="en-AU" smtClean="0"/>
              <a:t>14</a:t>
            </a:fld>
            <a:endParaRPr lang="en-AU"/>
          </a:p>
        </p:txBody>
      </p:sp>
    </p:spTree>
    <p:extLst>
      <p:ext uri="{BB962C8B-B14F-4D97-AF65-F5344CB8AC3E}">
        <p14:creationId xmlns:p14="http://schemas.microsoft.com/office/powerpoint/2010/main" val="188456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 more information:</a:t>
            </a:r>
          </a:p>
          <a:p>
            <a:r>
              <a:rPr lang="en-US" b="1" dirty="0"/>
              <a:t>Students with disability</a:t>
            </a:r>
            <a:r>
              <a:rPr lang="en-US" dirty="0"/>
              <a:t>: https://www.australiancurriculum.edu.au/resources/student-diversity/students-with-disability</a:t>
            </a:r>
          </a:p>
        </p:txBody>
      </p:sp>
      <p:sp>
        <p:nvSpPr>
          <p:cNvPr id="4" name="Slide Number Placeholder 3"/>
          <p:cNvSpPr>
            <a:spLocks noGrp="1"/>
          </p:cNvSpPr>
          <p:nvPr>
            <p:ph type="sldNum" sz="quarter" idx="10"/>
          </p:nvPr>
        </p:nvSpPr>
        <p:spPr/>
        <p:txBody>
          <a:bodyPr/>
          <a:lstStyle/>
          <a:p>
            <a:fld id="{9F413823-12CE-AC4E-8D7E-190FE656972E}" type="slidenum">
              <a:rPr lang="en-AU" smtClean="0"/>
              <a:t>15</a:t>
            </a:fld>
            <a:endParaRPr lang="en-AU"/>
          </a:p>
        </p:txBody>
      </p:sp>
    </p:spTree>
    <p:extLst>
      <p:ext uri="{BB962C8B-B14F-4D97-AF65-F5344CB8AC3E}">
        <p14:creationId xmlns:p14="http://schemas.microsoft.com/office/powerpoint/2010/main" val="3546141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413823-12CE-AC4E-8D7E-190FE656972E}" type="slidenum">
              <a:rPr lang="en-AU" smtClean="0"/>
              <a:t>1</a:t>
            </a:fld>
            <a:endParaRPr lang="en-AU"/>
          </a:p>
        </p:txBody>
      </p:sp>
    </p:spTree>
    <p:extLst>
      <p:ext uri="{BB962C8B-B14F-4D97-AF65-F5344CB8AC3E}">
        <p14:creationId xmlns:p14="http://schemas.microsoft.com/office/powerpoint/2010/main" val="163380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2</a:t>
            </a:fld>
            <a:endParaRPr lang="en-AU"/>
          </a:p>
        </p:txBody>
      </p:sp>
    </p:spTree>
    <p:extLst>
      <p:ext uri="{BB962C8B-B14F-4D97-AF65-F5344CB8AC3E}">
        <p14:creationId xmlns:p14="http://schemas.microsoft.com/office/powerpoint/2010/main" val="156936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For more information:</a:t>
            </a:r>
          </a:p>
          <a:p>
            <a:r>
              <a:rPr lang="en-US" b="1" dirty="0"/>
              <a:t>Students with disability</a:t>
            </a:r>
            <a:r>
              <a:rPr lang="en-US" dirty="0"/>
              <a:t>: https://www.australiancurriculum.edu.au/resources/student-diversity/students-with-disability</a:t>
            </a:r>
          </a:p>
          <a:p>
            <a:endParaRPr lang="en-US" dirty="0"/>
          </a:p>
        </p:txBody>
      </p:sp>
      <p:sp>
        <p:nvSpPr>
          <p:cNvPr id="4" name="Slide Number Placeholder 3"/>
          <p:cNvSpPr>
            <a:spLocks noGrp="1"/>
          </p:cNvSpPr>
          <p:nvPr>
            <p:ph type="sldNum" sz="quarter" idx="10"/>
          </p:nvPr>
        </p:nvSpPr>
        <p:spPr/>
        <p:txBody>
          <a:bodyPr/>
          <a:lstStyle/>
          <a:p>
            <a:fld id="{9F413823-12CE-AC4E-8D7E-190FE656972E}" type="slidenum">
              <a:rPr lang="en-AU" smtClean="0"/>
              <a:t>3</a:t>
            </a:fld>
            <a:endParaRPr lang="en-AU"/>
          </a:p>
        </p:txBody>
      </p:sp>
    </p:spTree>
    <p:extLst>
      <p:ext uri="{BB962C8B-B14F-4D97-AF65-F5344CB8AC3E}">
        <p14:creationId xmlns:p14="http://schemas.microsoft.com/office/powerpoint/2010/main" val="3687401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0" kern="1200" dirty="0">
                <a:solidFill>
                  <a:schemeClr val="tx1"/>
                </a:solidFill>
                <a:effectLst/>
                <a:latin typeface="+mn-lt"/>
                <a:ea typeface="+mn-ea"/>
                <a:cs typeface="+mn-cs"/>
              </a:rPr>
              <a:t>Principal:</a:t>
            </a:r>
          </a:p>
          <a:p>
            <a:r>
              <a:rPr lang="en-AU" sz="1200" b="0" i="0" kern="1200" dirty="0">
                <a:solidFill>
                  <a:schemeClr val="tx1"/>
                </a:solidFill>
                <a:effectLst/>
                <a:latin typeface="+mn-lt"/>
                <a:ea typeface="+mn-ea"/>
                <a:cs typeface="+mn-cs"/>
              </a:rPr>
              <a:t>The school principal is responsible for facilitating the NCCD process and ensuring that all staff understand the NCCD process and the school’s obligations under the DDA and the Standards. The</a:t>
            </a:r>
            <a:r>
              <a:rPr lang="en-AU" sz="1200" b="0" i="0" kern="1200" baseline="0" dirty="0">
                <a:solidFill>
                  <a:schemeClr val="tx1"/>
                </a:solidFill>
                <a:effectLst/>
                <a:latin typeface="+mn-lt"/>
                <a:ea typeface="+mn-ea"/>
                <a:cs typeface="+mn-cs"/>
              </a:rPr>
              <a:t> school principal is responsible for verifying </a:t>
            </a:r>
            <a:r>
              <a:rPr lang="en-US" sz="1200" b="0" i="0" kern="1200" baseline="0" dirty="0">
                <a:solidFill>
                  <a:schemeClr val="tx1"/>
                </a:solidFill>
                <a:effectLst/>
                <a:latin typeface="+mn-lt"/>
                <a:ea typeface="+mn-ea"/>
                <a:cs typeface="+mn-cs"/>
              </a:rPr>
              <a:t>that there is evidence at their school to support the inclusion of a student in the NCCD.</a:t>
            </a:r>
            <a:endParaRPr lang="en-AU" sz="1200" b="0" i="0" kern="1200" dirty="0">
              <a:solidFill>
                <a:schemeClr val="tx1"/>
              </a:solidFill>
              <a:effectLst/>
              <a:latin typeface="+mn-lt"/>
              <a:ea typeface="+mn-ea"/>
              <a:cs typeface="+mn-cs"/>
            </a:endParaRP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School team:</a:t>
            </a:r>
          </a:p>
          <a:p>
            <a:r>
              <a:rPr lang="en-AU" sz="1200" b="0" i="0" kern="1200" dirty="0">
                <a:solidFill>
                  <a:schemeClr val="tx1"/>
                </a:solidFill>
                <a:effectLst/>
                <a:latin typeface="+mn-lt"/>
                <a:ea typeface="+mn-ea"/>
                <a:cs typeface="+mn-cs"/>
              </a:rPr>
              <a:t>For most schools, the principal will identify and nominate a school team to drive the NCCD process; for small schools, the NCCD might be facilitated by the principal or by a school leader nominated by the principal. The principal and the school team should communicate broadly with the school community about the NCCD process in terms of its purpose, legislative requirements and disclosure of information.</a:t>
            </a: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Teachers:</a:t>
            </a:r>
          </a:p>
          <a:p>
            <a:r>
              <a:rPr lang="en-AU" sz="1200" b="0" i="0" kern="1200" dirty="0">
                <a:solidFill>
                  <a:schemeClr val="tx1"/>
                </a:solidFill>
                <a:effectLst/>
                <a:latin typeface="+mn-lt"/>
                <a:ea typeface="+mn-ea"/>
                <a:cs typeface="+mn-cs"/>
              </a:rPr>
              <a:t>Teachers record adjustments they are providing for individual students as part of their general teaching practice. This information may include supporting data and other forms of evidence that align with the NCCD. Typically, teachers work with members of the school team to identify students' levels of adjustment and broad categories of disability, based on the data and evidence they have identified and maintained.</a:t>
            </a:r>
          </a:p>
          <a:p>
            <a:endParaRPr lang="en-AU" sz="1200" b="0"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Other professional support roles:</a:t>
            </a:r>
          </a:p>
          <a:p>
            <a:r>
              <a:rPr lang="en-AU" sz="1200" b="0" i="0" kern="1200" dirty="0">
                <a:solidFill>
                  <a:schemeClr val="tx1"/>
                </a:solidFill>
                <a:effectLst/>
                <a:latin typeface="+mn-lt"/>
                <a:ea typeface="+mn-ea"/>
                <a:cs typeface="+mn-cs"/>
              </a:rPr>
              <a:t>Within schools, professionals such as psychologists, counsellors, chaplains, nurses, speech pathologists and teacher assistants may be involved in providing adjustments to support students with disability in collaboration with a school support team. </a:t>
            </a:r>
          </a:p>
          <a:p>
            <a:endParaRPr lang="en-AU" sz="1200" b="0" i="0" kern="1200" dirty="0">
              <a:solidFill>
                <a:schemeClr val="tx1"/>
              </a:solidFill>
              <a:effectLst/>
              <a:latin typeface="+mn-lt"/>
              <a:ea typeface="+mn-ea"/>
              <a:cs typeface="+mn-cs"/>
            </a:endParaRPr>
          </a:p>
          <a:p>
            <a:r>
              <a:rPr lang="en-AU" sz="1200" b="0" i="0" kern="1200" dirty="0">
                <a:solidFill>
                  <a:schemeClr val="tx1"/>
                </a:solidFill>
                <a:effectLst/>
                <a:latin typeface="+mn-lt"/>
                <a:ea typeface="+mn-ea"/>
                <a:cs typeface="+mn-cs"/>
              </a:rPr>
              <a:t>Subject to parental permission, external professionals such as medical and allied health professionals may also be involved in supporting schools to meet their legislative requirements and obligations by providing information about how a student’s educational program might be adjusted to ensure a student is being provided with education on the same basis as their peers. This information can assist schools in accurately reporting a student’s inclusion in the NCCD by category and adjustment level.</a:t>
            </a:r>
          </a:p>
          <a:p>
            <a:endParaRPr lang="en-US" dirty="0"/>
          </a:p>
        </p:txBody>
      </p:sp>
      <p:sp>
        <p:nvSpPr>
          <p:cNvPr id="4" name="Slide Number Placeholder 3"/>
          <p:cNvSpPr>
            <a:spLocks noGrp="1"/>
          </p:cNvSpPr>
          <p:nvPr>
            <p:ph type="sldNum" sz="quarter" idx="10"/>
          </p:nvPr>
        </p:nvSpPr>
        <p:spPr/>
        <p:txBody>
          <a:bodyPr/>
          <a:lstStyle/>
          <a:p>
            <a:fld id="{9F413823-12CE-AC4E-8D7E-190FE656972E}" type="slidenum">
              <a:rPr lang="en-AU" smtClean="0"/>
              <a:t>4</a:t>
            </a:fld>
            <a:endParaRPr lang="en-AU"/>
          </a:p>
        </p:txBody>
      </p:sp>
    </p:spTree>
    <p:extLst>
      <p:ext uri="{BB962C8B-B14F-4D97-AF65-F5344CB8AC3E}">
        <p14:creationId xmlns:p14="http://schemas.microsoft.com/office/powerpoint/2010/main" val="984527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DEFINITIONS</a:t>
            </a:r>
          </a:p>
          <a:p>
            <a:endParaRPr lang="en-US" b="1" dirty="0"/>
          </a:p>
          <a:p>
            <a:r>
              <a:rPr lang="en-US" b="1" dirty="0"/>
              <a:t>Adjustments:</a:t>
            </a:r>
          </a:p>
          <a:p>
            <a:r>
              <a:rPr lang="en-AU" dirty="0"/>
              <a:t>An adjustment is a measure or action taken to assist a student with disability to participate in education and training on the same basis as other students. An adjustment is reasonable if it achieves this purpose while taking into account the student’s learning needs and balancing the interests of all parties affected, including those of the student with disability, the education provider, staff and other students. The process of consultation outlined is an integral part of ensuring that providers are meeting their obligations in relation to reasonable adjustments.</a:t>
            </a:r>
          </a:p>
          <a:p>
            <a:endParaRPr lang="en-AU" dirty="0"/>
          </a:p>
          <a:p>
            <a:r>
              <a:rPr lang="en-AU" dirty="0"/>
              <a:t>Schools can draw upon a broad range of resources to provide reasonable adjustments – including resources, materials and programs that may be in the form of targeted funding through a disability program, ongoing school funding or a redirection of general school resources to address the needs of students with disability. Other options include support through student services and allied health staff, specialist and targeted curriculum material and use of expertise within the school or network.</a:t>
            </a:r>
          </a:p>
          <a:p>
            <a:endParaRPr lang="en-AU" dirty="0"/>
          </a:p>
          <a:p>
            <a:r>
              <a:rPr lang="en-AU" b="1" dirty="0"/>
              <a:t>Functional impact:</a:t>
            </a:r>
          </a:p>
          <a:p>
            <a:r>
              <a:rPr lang="en-AU" dirty="0"/>
              <a:t>The functional impact of a disability relates to the impact the disability has on a student’s ability to access and participate in education on the same basis as their non-disabled peers. This may include one or more of the following areas: communication, mobility, curriculum access, personal care, social participation, safety, motor development, emotional well-being, sensory needs and transitions.</a:t>
            </a:r>
            <a:endParaRPr lang="en-AU" b="0" dirty="0"/>
          </a:p>
          <a:p>
            <a:endParaRPr lang="en-AU" dirty="0"/>
          </a:p>
          <a:p>
            <a:r>
              <a:rPr lang="en-AU" b="1" dirty="0"/>
              <a:t>For more information: </a:t>
            </a:r>
          </a:p>
          <a:p>
            <a:r>
              <a:rPr lang="en-AU" b="1" dirty="0"/>
              <a:t>Fact sheet</a:t>
            </a:r>
            <a:r>
              <a:rPr lang="en-AU" dirty="0"/>
              <a:t>: https://docs.education.gov.au/system/files/doc/other/dse-fact-sheet-2-dse_0.pdf</a:t>
            </a:r>
          </a:p>
          <a:p>
            <a:r>
              <a:rPr lang="en-AU" b="1" dirty="0"/>
              <a:t>Disability Standards for Education </a:t>
            </a:r>
            <a:r>
              <a:rPr lang="en-AU" dirty="0"/>
              <a:t>https://docs.education.gov.au/system/files/doc/other/disability_standards_for_education_2005_guidance_notes.pdf</a:t>
            </a:r>
          </a:p>
          <a:p>
            <a:endParaRPr lang="en-US" dirty="0"/>
          </a:p>
        </p:txBody>
      </p:sp>
      <p:sp>
        <p:nvSpPr>
          <p:cNvPr id="4" name="Slide Number Placeholder 3"/>
          <p:cNvSpPr>
            <a:spLocks noGrp="1"/>
          </p:cNvSpPr>
          <p:nvPr>
            <p:ph type="sldNum" sz="quarter" idx="10"/>
          </p:nvPr>
        </p:nvSpPr>
        <p:spPr/>
        <p:txBody>
          <a:bodyPr/>
          <a:lstStyle/>
          <a:p>
            <a:fld id="{9F413823-12CE-AC4E-8D7E-190FE656972E}" type="slidenum">
              <a:rPr lang="en-AU" smtClean="0"/>
              <a:t>5</a:t>
            </a:fld>
            <a:endParaRPr lang="en-AU"/>
          </a:p>
        </p:txBody>
      </p:sp>
    </p:spTree>
    <p:extLst>
      <p:ext uri="{BB962C8B-B14F-4D97-AF65-F5344CB8AC3E}">
        <p14:creationId xmlns:p14="http://schemas.microsoft.com/office/powerpoint/2010/main" val="3465657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413823-12CE-AC4E-8D7E-190FE656972E}" type="slidenum">
              <a:rPr lang="en-AU" smtClean="0"/>
              <a:t>6</a:t>
            </a:fld>
            <a:endParaRPr lang="en-AU"/>
          </a:p>
        </p:txBody>
      </p:sp>
    </p:spTree>
    <p:extLst>
      <p:ext uri="{BB962C8B-B14F-4D97-AF65-F5344CB8AC3E}">
        <p14:creationId xmlns:p14="http://schemas.microsoft.com/office/powerpoint/2010/main" val="3498987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Note:</a:t>
            </a:r>
            <a:r>
              <a:rPr lang="en-US" sz="1200" b="1"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minimum 10-week period does not need to be consecutive. It can be cumulative and split across school terms in the 12 months preceding the NCCD reference date, which is typically in the first week of August each year.</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u="sng" kern="1200" dirty="0">
                <a:solidFill>
                  <a:schemeClr val="tx1"/>
                </a:solidFill>
                <a:effectLst/>
                <a:latin typeface="+mn-lt"/>
                <a:ea typeface="+mn-ea"/>
                <a:cs typeface="+mn-cs"/>
              </a:rPr>
              <a:t>The student also needs to be counted in the school’s census in order to be included in the NCCD</a:t>
            </a:r>
            <a:r>
              <a:rPr lang="en-AU" sz="1200" kern="1200" dirty="0">
                <a:solidFill>
                  <a:schemeClr val="tx1"/>
                </a:solidFill>
                <a:effectLst/>
                <a:latin typeface="+mn-lt"/>
                <a:ea typeface="+mn-ea"/>
                <a:cs typeface="+mn-cs"/>
              </a:rPr>
              <a:t>.</a:t>
            </a:r>
          </a:p>
          <a:p>
            <a:endParaRPr lang="en-AU" sz="1200" b="0" i="1"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For more information: </a:t>
            </a:r>
          </a:p>
          <a:p>
            <a:r>
              <a:rPr lang="en-AU" b="1" dirty="0"/>
              <a:t>NCCD model</a:t>
            </a:r>
            <a:r>
              <a:rPr lang="en-AU" dirty="0"/>
              <a:t>: </a:t>
            </a:r>
            <a:r>
              <a:rPr lang="en-AU" sz="1200" b="0" i="0" u="sng" kern="1200" dirty="0">
                <a:solidFill>
                  <a:schemeClr val="tx1"/>
                </a:solidFill>
                <a:effectLst/>
                <a:latin typeface="+mn-lt"/>
                <a:ea typeface="+mn-ea"/>
                <a:cs typeface="+mn-cs"/>
              </a:rPr>
              <a:t>https://www.nccd.edu.au/tools/data-collection-model</a:t>
            </a:r>
          </a:p>
          <a:p>
            <a:endParaRPr lang="en-AU" sz="1200" b="0" i="1" u="sng"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F413823-12CE-AC4E-8D7E-190FE656972E}" type="slidenum">
              <a:rPr lang="en-AU" smtClean="0"/>
              <a:t>7</a:t>
            </a:fld>
            <a:endParaRPr lang="en-AU"/>
          </a:p>
        </p:txBody>
      </p:sp>
    </p:spTree>
    <p:extLst>
      <p:ext uri="{BB962C8B-B14F-4D97-AF65-F5344CB8AC3E}">
        <p14:creationId xmlns:p14="http://schemas.microsoft.com/office/powerpoint/2010/main" val="3472977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00000"/>
              </a:lnSpc>
            </a:pPr>
            <a:r>
              <a:rPr lang="en-AU" dirty="0"/>
              <a:t>The student has a disability where there is no functional impact on their ability to participate in schooling on the same basis as their peers: </a:t>
            </a:r>
            <a:r>
              <a:rPr lang="en-AU" dirty="0" err="1"/>
              <a:t>eg</a:t>
            </a:r>
            <a:r>
              <a:rPr lang="en-AU" dirty="0"/>
              <a:t> a secondary school student who is diagnosed with asthma but requires no ongoing adjustments because of their ability to self manage the condition. </a:t>
            </a:r>
          </a:p>
          <a:p>
            <a:pPr fontAlgn="base">
              <a:lnSpc>
                <a:spcPct val="100000"/>
              </a:lnSpc>
            </a:pPr>
            <a:endParaRPr lang="en-AU" dirty="0"/>
          </a:p>
          <a:p>
            <a:pPr fontAlgn="base">
              <a:lnSpc>
                <a:spcPct val="100000"/>
              </a:lnSpc>
            </a:pPr>
            <a:r>
              <a:rPr lang="en-AU" dirty="0"/>
              <a:t>The student is experiencing difficulty with learning as a result of external factors such as limited school attendance or acquisition of English as a second language.</a:t>
            </a:r>
          </a:p>
          <a:p>
            <a:pPr fontAlgn="base">
              <a:lnSpc>
                <a:spcPct val="100000"/>
              </a:lnSpc>
            </a:pPr>
            <a:endParaRPr lang="en-AU" dirty="0"/>
          </a:p>
          <a:p>
            <a:pPr fontAlgn="base">
              <a:lnSpc>
                <a:spcPct val="100000"/>
              </a:lnSpc>
            </a:pPr>
            <a:r>
              <a:rPr lang="en-AU" dirty="0"/>
              <a:t>The student receives individualised learning or behaviour support but does not have a disability as defined by the DDA: </a:t>
            </a:r>
            <a:r>
              <a:rPr lang="en-AU" dirty="0" err="1"/>
              <a:t>eg</a:t>
            </a:r>
            <a:r>
              <a:rPr lang="en-AU" dirty="0"/>
              <a:t> a student who is socioeconomically disadvantaged and requires quality differentiated teaching or a student who is on a behaviour management plan due to disrupted parenting or divorce.</a:t>
            </a:r>
          </a:p>
          <a:p>
            <a:pPr fontAlgn="base">
              <a:lnSpc>
                <a:spcPct val="100000"/>
              </a:lnSpc>
            </a:pPr>
            <a:endParaRPr lang="en-AU" sz="1200" kern="1200" dirty="0">
              <a:solidFill>
                <a:schemeClr val="tx1"/>
              </a:solidFill>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The student has a learning difficulty which through targeted support and strategies would result in improved performance and would not require ongoing long term targeted support and strategies: </a:t>
            </a:r>
            <a:r>
              <a:rPr lang="en-AU" sz="1200" kern="1200" dirty="0" err="1">
                <a:solidFill>
                  <a:schemeClr val="tx1"/>
                </a:solidFill>
                <a:latin typeface="+mn-lt"/>
                <a:ea typeface="+mn-ea"/>
                <a:cs typeface="+mn-cs"/>
              </a:rPr>
              <a:t>eg</a:t>
            </a:r>
            <a:r>
              <a:rPr lang="en-AU" sz="1200" kern="1200" dirty="0">
                <a:solidFill>
                  <a:schemeClr val="tx1"/>
                </a:solidFill>
                <a:latin typeface="+mn-lt"/>
                <a:ea typeface="+mn-ea"/>
                <a:cs typeface="+mn-cs"/>
              </a:rPr>
              <a:t> a student who has been counted in the past but is not counted in the current year because their performance has improved and no longer requires targeted support.</a:t>
            </a:r>
          </a:p>
          <a:p>
            <a:pPr fontAlgn="base">
              <a:lnSpc>
                <a:spcPct val="100000"/>
              </a:lnSpc>
            </a:pPr>
            <a:endParaRPr lang="en-AU" dirty="0"/>
          </a:p>
          <a:p>
            <a:pPr fontAlgn="base">
              <a:lnSpc>
                <a:spcPct val="100000"/>
              </a:lnSpc>
            </a:pPr>
            <a:r>
              <a:rPr lang="en-US" sz="1200" b="0" i="0" kern="1200" dirty="0">
                <a:solidFill>
                  <a:schemeClr val="tx1"/>
                </a:solidFill>
                <a:effectLst/>
                <a:latin typeface="+mn-lt"/>
                <a:ea typeface="+mn-ea"/>
                <a:cs typeface="+mn-cs"/>
              </a:rPr>
              <a:t>Where a student has newly enrolled in the school in the 12 months prior to the reference date, the school may include that student only if it has evidence of the continuing need for adjustments for the student comprising at least 10 weeks in that 12 months. Evidence of adjustment(s) from the student's previous school can be included, provided it is from the 12 months prior to the reference date. Contact with the student’s previous school may assist to gather the evidence required. Communication with parents, guardians and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may also provide sources of contact (</a:t>
            </a:r>
            <a:r>
              <a:rPr lang="en-US" sz="1200" b="0" i="0" kern="1200" dirty="0" err="1">
                <a:solidFill>
                  <a:schemeClr val="tx1"/>
                </a:solidFill>
                <a:effectLst/>
                <a:latin typeface="+mn-lt"/>
                <a:ea typeface="+mn-ea"/>
                <a:cs typeface="+mn-cs"/>
              </a:rPr>
              <a:t>eg</a:t>
            </a:r>
            <a:r>
              <a:rPr lang="en-US" sz="1200" b="0" i="0" kern="1200" dirty="0">
                <a:solidFill>
                  <a:schemeClr val="tx1"/>
                </a:solidFill>
                <a:effectLst/>
                <a:latin typeface="+mn-lt"/>
                <a:ea typeface="+mn-ea"/>
                <a:cs typeface="+mn-cs"/>
              </a:rPr>
              <a:t> health professionals) who can assist to build the evidence to support the inclusion of the student.</a:t>
            </a:r>
            <a:endParaRPr lang="en-AU" dirty="0"/>
          </a:p>
        </p:txBody>
      </p:sp>
      <p:sp>
        <p:nvSpPr>
          <p:cNvPr id="4" name="Slide Number Placeholder 3"/>
          <p:cNvSpPr>
            <a:spLocks noGrp="1"/>
          </p:cNvSpPr>
          <p:nvPr>
            <p:ph type="sldNum" sz="quarter" idx="10"/>
          </p:nvPr>
        </p:nvSpPr>
        <p:spPr/>
        <p:txBody>
          <a:bodyPr/>
          <a:lstStyle/>
          <a:p>
            <a:fld id="{9F413823-12CE-AC4E-8D7E-190FE656972E}" type="slidenum">
              <a:rPr lang="en-AU" smtClean="0"/>
              <a:t>8</a:t>
            </a:fld>
            <a:endParaRPr lang="en-AU"/>
          </a:p>
        </p:txBody>
      </p:sp>
    </p:spTree>
    <p:extLst>
      <p:ext uri="{BB962C8B-B14F-4D97-AF65-F5344CB8AC3E}">
        <p14:creationId xmlns:p14="http://schemas.microsoft.com/office/powerpoint/2010/main" val="21225306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91B587F-8F17-5E40-91B0-64FF23FF1A0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091F8DF-31CC-9C4B-8512-4BA3FFD9E940}"/>
              </a:ext>
            </a:extLst>
          </p:cNvPr>
          <p:cNvSpPr>
            <a:spLocks noGrp="1"/>
          </p:cNvSpPr>
          <p:nvPr>
            <p:ph type="ctrTitle"/>
          </p:nvPr>
        </p:nvSpPr>
        <p:spPr>
          <a:xfrm>
            <a:off x="1524000" y="2175164"/>
            <a:ext cx="4724400" cy="1937472"/>
          </a:xfrm>
        </p:spPr>
        <p:txBody>
          <a:bodyPr anchor="b">
            <a:normAutofit/>
          </a:bodyPr>
          <a:lstStyle>
            <a:lvl1pPr algn="l">
              <a:defRPr sz="3200">
                <a:solidFill>
                  <a:schemeClr val="bg1"/>
                </a:solidFill>
              </a:defRPr>
            </a:lvl1pPr>
          </a:lstStyle>
          <a:p>
            <a:r>
              <a:rPr lang="en-US"/>
              <a:t>Click to edit Master title style</a:t>
            </a:r>
            <a:endParaRPr lang="en-AU" dirty="0"/>
          </a:p>
        </p:txBody>
      </p:sp>
      <p:sp>
        <p:nvSpPr>
          <p:cNvPr id="3" name="Subtitle 2">
            <a:extLst>
              <a:ext uri="{FF2B5EF4-FFF2-40B4-BE49-F238E27FC236}">
                <a16:creationId xmlns:a16="http://schemas.microsoft.com/office/drawing/2014/main" id="{8C86C6D9-2956-4841-B1BC-4F3A1DFF0C3B}"/>
              </a:ext>
            </a:extLst>
          </p:cNvPr>
          <p:cNvSpPr>
            <a:spLocks noGrp="1"/>
          </p:cNvSpPr>
          <p:nvPr>
            <p:ph type="subTitle" idx="1"/>
          </p:nvPr>
        </p:nvSpPr>
        <p:spPr>
          <a:xfrm>
            <a:off x="1524000" y="4455030"/>
            <a:ext cx="4724400" cy="1030288"/>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dirty="0"/>
          </a:p>
        </p:txBody>
      </p:sp>
      <p:sp>
        <p:nvSpPr>
          <p:cNvPr id="5" name="Footer Placeholder 4">
            <a:extLst>
              <a:ext uri="{FF2B5EF4-FFF2-40B4-BE49-F238E27FC236}">
                <a16:creationId xmlns:a16="http://schemas.microsoft.com/office/drawing/2014/main" id="{3E024C38-F1B5-0743-B586-34B58F82BB41}"/>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F2474F0-38D4-7B48-A104-299B19CBBD8F}"/>
              </a:ext>
            </a:extLst>
          </p:cNvPr>
          <p:cNvSpPr>
            <a:spLocks noGrp="1"/>
          </p:cNvSpPr>
          <p:nvPr>
            <p:ph type="sldNum" sz="quarter" idx="12"/>
          </p:nvPr>
        </p:nvSpPr>
        <p:spPr/>
        <p:txBody>
          <a:bodyPr/>
          <a:lstStyle/>
          <a:p>
            <a:fld id="{F6AC30FE-F817-CB4D-A594-AECBC303F8F0}" type="slidenum">
              <a:rPr lang="en-AU" smtClean="0"/>
              <a:t>‹#›</a:t>
            </a:fld>
            <a:endParaRPr lang="en-AU"/>
          </a:p>
        </p:txBody>
      </p:sp>
      <p:pic>
        <p:nvPicPr>
          <p:cNvPr id="13" name="Graphic 12" title="Nationally Consistent Collection of Data on School Students with Disability">
            <a:extLst>
              <a:ext uri="{FF2B5EF4-FFF2-40B4-BE49-F238E27FC236}">
                <a16:creationId xmlns:a16="http://schemas.microsoft.com/office/drawing/2014/main" id="{DA9A2576-4E03-2A43-BF5A-E353EA0E2E8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73727" y="1288471"/>
            <a:ext cx="1676400" cy="457200"/>
          </a:xfrm>
          <a:prstGeom prst="rect">
            <a:avLst/>
          </a:prstGeom>
        </p:spPr>
      </p:pic>
      <p:sp>
        <p:nvSpPr>
          <p:cNvPr id="7" name="Content Placeholder 6"/>
          <p:cNvSpPr>
            <a:spLocks noGrp="1"/>
          </p:cNvSpPr>
          <p:nvPr>
            <p:ph sz="quarter" idx="13"/>
          </p:nvPr>
        </p:nvSpPr>
        <p:spPr>
          <a:xfrm>
            <a:off x="1689100" y="149225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7324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8DE99-A6D7-8645-B27C-AFB39CC99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9BC225C-675D-974C-95FE-B0F31DDB2D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C09081E0-9D57-C246-A138-05285535A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10B5C5-FD8E-E345-955A-29941CE9CAF5}"/>
              </a:ext>
            </a:extLst>
          </p:cNvPr>
          <p:cNvSpPr>
            <a:spLocks noGrp="1"/>
          </p:cNvSpPr>
          <p:nvPr>
            <p:ph type="dt" sz="half" idx="10"/>
          </p:nvPr>
        </p:nvSpPr>
        <p:spPr>
          <a:xfrm>
            <a:off x="8497613" y="6356350"/>
            <a:ext cx="1820917" cy="501650"/>
          </a:xfrm>
          <a:prstGeom prst="rect">
            <a:avLst/>
          </a:prstGeom>
        </p:spPr>
        <p:txBody>
          <a:bodyPr/>
          <a:lstStyle/>
          <a:p>
            <a:fld id="{DF8BA586-44C5-734C-83F1-1C8A0E1A9B98}" type="datetime1">
              <a:rPr lang="en-AU" smtClean="0"/>
              <a:t>3/10/2022</a:t>
            </a:fld>
            <a:endParaRPr lang="en-AU"/>
          </a:p>
        </p:txBody>
      </p:sp>
      <p:sp>
        <p:nvSpPr>
          <p:cNvPr id="6" name="Footer Placeholder 5">
            <a:extLst>
              <a:ext uri="{FF2B5EF4-FFF2-40B4-BE49-F238E27FC236}">
                <a16:creationId xmlns:a16="http://schemas.microsoft.com/office/drawing/2014/main" id="{FCE38E2E-9754-FC41-9A70-8FAB1E160FA4}"/>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35294D62-6C6D-6647-9971-D6B15AE7BF1F}"/>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79409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BB73-0C89-1842-A004-76F3C544E8A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FCEDA27-2058-4F4E-96E6-25C75E3DC7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41841B8-1441-0A4E-BD20-27D0EC9FE7B9}"/>
              </a:ext>
            </a:extLst>
          </p:cNvPr>
          <p:cNvSpPr>
            <a:spLocks noGrp="1"/>
          </p:cNvSpPr>
          <p:nvPr>
            <p:ph type="dt" sz="half" idx="10"/>
          </p:nvPr>
        </p:nvSpPr>
        <p:spPr>
          <a:xfrm>
            <a:off x="8497613" y="6356350"/>
            <a:ext cx="1820917" cy="501650"/>
          </a:xfrm>
          <a:prstGeom prst="rect">
            <a:avLst/>
          </a:prstGeom>
        </p:spPr>
        <p:txBody>
          <a:bodyPr/>
          <a:lstStyle/>
          <a:p>
            <a:fld id="{C439ECA5-0EB9-E149-B55A-27916FDBC6B8}" type="datetime1">
              <a:rPr lang="en-AU" smtClean="0"/>
              <a:t>3/10/2022</a:t>
            </a:fld>
            <a:endParaRPr lang="en-AU"/>
          </a:p>
        </p:txBody>
      </p:sp>
      <p:sp>
        <p:nvSpPr>
          <p:cNvPr id="5" name="Footer Placeholder 4">
            <a:extLst>
              <a:ext uri="{FF2B5EF4-FFF2-40B4-BE49-F238E27FC236}">
                <a16:creationId xmlns:a16="http://schemas.microsoft.com/office/drawing/2014/main" id="{201468C8-888E-7D46-899D-602A2BDF1DE2}"/>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5F0600AF-664B-214C-93CB-E6CBC17D0089}"/>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4205281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196436-FC66-0A4A-A513-4214BB23FC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864AB5A-ACD3-1345-84D7-D50A121042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2F13BAE-0922-3B47-8EEF-FFD5C9344AAD}"/>
              </a:ext>
            </a:extLst>
          </p:cNvPr>
          <p:cNvSpPr>
            <a:spLocks noGrp="1"/>
          </p:cNvSpPr>
          <p:nvPr>
            <p:ph type="dt" sz="half" idx="10"/>
          </p:nvPr>
        </p:nvSpPr>
        <p:spPr>
          <a:xfrm>
            <a:off x="8497613" y="6356350"/>
            <a:ext cx="1820917" cy="501650"/>
          </a:xfrm>
          <a:prstGeom prst="rect">
            <a:avLst/>
          </a:prstGeom>
        </p:spPr>
        <p:txBody>
          <a:bodyPr/>
          <a:lstStyle/>
          <a:p>
            <a:fld id="{226300E4-F7DC-7848-8E42-703E6F0CA738}" type="datetime1">
              <a:rPr lang="en-AU" smtClean="0"/>
              <a:t>3/10/2022</a:t>
            </a:fld>
            <a:endParaRPr lang="en-AU"/>
          </a:p>
        </p:txBody>
      </p:sp>
      <p:sp>
        <p:nvSpPr>
          <p:cNvPr id="5" name="Footer Placeholder 4">
            <a:extLst>
              <a:ext uri="{FF2B5EF4-FFF2-40B4-BE49-F238E27FC236}">
                <a16:creationId xmlns:a16="http://schemas.microsoft.com/office/drawing/2014/main" id="{E8291491-BD30-1240-9BA5-FDB96513FD77}"/>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E1F7CD63-7DD9-A348-A446-4698CA76B64A}"/>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98479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5A85-7FE5-B345-B6C6-846ECC169716}"/>
              </a:ext>
            </a:extLst>
          </p:cNvPr>
          <p:cNvSpPr>
            <a:spLocks noGrp="1"/>
          </p:cNvSpPr>
          <p:nvPr>
            <p:ph type="title"/>
          </p:nvPr>
        </p:nvSpPr>
        <p:spPr>
          <a:xfrm>
            <a:off x="838200" y="365125"/>
            <a:ext cx="9480330" cy="1325563"/>
          </a:xfrm>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FD3B1C1E-7972-0841-84DE-60E2CABA1B0D}"/>
              </a:ext>
            </a:extLst>
          </p:cNvPr>
          <p:cNvSpPr>
            <a:spLocks noGrp="1"/>
          </p:cNvSpPr>
          <p:nvPr>
            <p:ph idx="1"/>
          </p:nvPr>
        </p:nvSpPr>
        <p:spPr>
          <a:xfrm>
            <a:off x="838200" y="1825625"/>
            <a:ext cx="948033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a:extLst>
              <a:ext uri="{FF2B5EF4-FFF2-40B4-BE49-F238E27FC236}">
                <a16:creationId xmlns:a16="http://schemas.microsoft.com/office/drawing/2014/main" id="{BBBC0199-C97B-B44B-AE01-F760CBF87A14}"/>
              </a:ext>
            </a:extLst>
          </p:cNvPr>
          <p:cNvSpPr>
            <a:spLocks noGrp="1"/>
          </p:cNvSpPr>
          <p:nvPr>
            <p:ph type="dt" sz="half" idx="10"/>
          </p:nvPr>
        </p:nvSpPr>
        <p:spPr>
          <a:xfrm>
            <a:off x="8497613" y="6356350"/>
            <a:ext cx="1820917" cy="501650"/>
          </a:xfrm>
          <a:prstGeom prst="rect">
            <a:avLst/>
          </a:prstGeom>
        </p:spPr>
        <p:txBody>
          <a:bodyPr/>
          <a:lstStyle/>
          <a:p>
            <a:fld id="{1AA7824B-ED15-744C-844E-07CE5D346E2D}" type="datetime1">
              <a:rPr lang="en-AU" smtClean="0"/>
              <a:t>3/10/2022</a:t>
            </a:fld>
            <a:endParaRPr lang="en-AU"/>
          </a:p>
        </p:txBody>
      </p:sp>
      <p:sp>
        <p:nvSpPr>
          <p:cNvPr id="5" name="Footer Placeholder 4">
            <a:extLst>
              <a:ext uri="{FF2B5EF4-FFF2-40B4-BE49-F238E27FC236}">
                <a16:creationId xmlns:a16="http://schemas.microsoft.com/office/drawing/2014/main" id="{F146A5B9-3D98-8849-ACE8-67201422B76B}"/>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0990067-A49B-0B4B-B687-3E348E62C283}"/>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349718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15A85-7FE5-B345-B6C6-846ECC1697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D3B1C1E-7972-0841-84DE-60E2CABA1B0D}"/>
              </a:ext>
            </a:extLst>
          </p:cNvPr>
          <p:cNvSpPr>
            <a:spLocks noGrp="1"/>
          </p:cNvSpPr>
          <p:nvPr>
            <p:ph idx="1"/>
          </p:nvPr>
        </p:nvSpPr>
        <p:spPr/>
        <p:txBody>
          <a:bodyPr/>
          <a:lstStyle>
            <a:lvl1pPr marL="0" indent="0">
              <a:buNone/>
              <a:defRPr sz="2000" b="1">
                <a:solidFill>
                  <a:schemeClr val="accent2"/>
                </a:solidFill>
              </a:defRPr>
            </a:lvl1pPr>
            <a:lvl2pPr marL="230400">
              <a:defRPr/>
            </a:lvl2pPr>
            <a:lvl3pPr marL="684000">
              <a:defRPr/>
            </a:lvl3pPr>
            <a:lvl4pPr marL="1144800">
              <a:defRPr/>
            </a:lvl4pPr>
            <a:lvl5pPr marL="15984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a:extLst>
              <a:ext uri="{FF2B5EF4-FFF2-40B4-BE49-F238E27FC236}">
                <a16:creationId xmlns:a16="http://schemas.microsoft.com/office/drawing/2014/main" id="{BBBC0199-C97B-B44B-AE01-F760CBF87A14}"/>
              </a:ext>
            </a:extLst>
          </p:cNvPr>
          <p:cNvSpPr>
            <a:spLocks noGrp="1"/>
          </p:cNvSpPr>
          <p:nvPr>
            <p:ph type="dt" sz="half" idx="10"/>
          </p:nvPr>
        </p:nvSpPr>
        <p:spPr>
          <a:xfrm>
            <a:off x="8497613" y="6356350"/>
            <a:ext cx="1820917" cy="501650"/>
          </a:xfrm>
          <a:prstGeom prst="rect">
            <a:avLst/>
          </a:prstGeom>
        </p:spPr>
        <p:txBody>
          <a:bodyPr/>
          <a:lstStyle/>
          <a:p>
            <a:fld id="{FFC3D85C-5CA7-6E40-953A-EDDD244ABC11}" type="datetime1">
              <a:rPr lang="en-AU" smtClean="0"/>
              <a:t>3/10/2022</a:t>
            </a:fld>
            <a:endParaRPr lang="en-AU"/>
          </a:p>
        </p:txBody>
      </p:sp>
      <p:sp>
        <p:nvSpPr>
          <p:cNvPr id="5" name="Footer Placeholder 4">
            <a:extLst>
              <a:ext uri="{FF2B5EF4-FFF2-40B4-BE49-F238E27FC236}">
                <a16:creationId xmlns:a16="http://schemas.microsoft.com/office/drawing/2014/main" id="{F146A5B9-3D98-8849-ACE8-67201422B76B}"/>
              </a:ext>
            </a:extLst>
          </p:cNvPr>
          <p:cNvSpPr>
            <a:spLocks noGrp="1"/>
          </p:cNvSpPr>
          <p:nvPr>
            <p:ph type="ftr" sz="quarter" idx="11"/>
          </p:nvPr>
        </p:nvSpPr>
        <p:spPr/>
        <p:txBody>
          <a:bodyPr/>
          <a:lstStyle/>
          <a:p>
            <a:r>
              <a:rPr lang="en-AU"/>
              <a:t>Enter presentation title here</a:t>
            </a:r>
          </a:p>
        </p:txBody>
      </p:sp>
      <p:sp>
        <p:nvSpPr>
          <p:cNvPr id="6" name="Slide Number Placeholder 5">
            <a:extLst>
              <a:ext uri="{FF2B5EF4-FFF2-40B4-BE49-F238E27FC236}">
                <a16:creationId xmlns:a16="http://schemas.microsoft.com/office/drawing/2014/main" id="{00990067-A49B-0B4B-B687-3E348E62C283}"/>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454305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1AB68CD-4D02-104A-B059-52CF4D06475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F59D45-DCFF-964A-A7B2-3C8C11070459}"/>
              </a:ext>
            </a:extLst>
          </p:cNvPr>
          <p:cNvSpPr>
            <a:spLocks noGrp="1"/>
          </p:cNvSpPr>
          <p:nvPr>
            <p:ph type="title"/>
          </p:nvPr>
        </p:nvSpPr>
        <p:spPr>
          <a:xfrm>
            <a:off x="1440870" y="1820577"/>
            <a:ext cx="4350330" cy="2287298"/>
          </a:xfrm>
        </p:spPr>
        <p:txBody>
          <a:bodyPr anchor="b">
            <a:normAutofit/>
          </a:bodyPr>
          <a:lstStyle>
            <a:lvl1pPr>
              <a:defRPr sz="3200">
                <a:solidFill>
                  <a:schemeClr val="accent3"/>
                </a:solidFill>
              </a:defRPr>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FD2DFA21-9DAF-944A-B45B-C88144180BEF}"/>
              </a:ext>
            </a:extLst>
          </p:cNvPr>
          <p:cNvSpPr>
            <a:spLocks noGrp="1"/>
          </p:cNvSpPr>
          <p:nvPr>
            <p:ph type="body" idx="1"/>
          </p:nvPr>
        </p:nvSpPr>
        <p:spPr>
          <a:xfrm>
            <a:off x="1440869" y="4398822"/>
            <a:ext cx="4350331" cy="1039088"/>
          </a:xfrm>
        </p:spPr>
        <p:txBody>
          <a:bodyPr>
            <a:normAutofit/>
          </a:bodyPr>
          <a:lstStyle>
            <a:lvl1pPr marL="0" indent="0">
              <a:buNone/>
              <a:defRPr sz="16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3318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BC262-9D44-8942-BCF6-EF2C36CAB3A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835DB76-E38C-8B4B-8C7A-7C080B4D0C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47972AA-4613-494C-A89A-CEC7B433D9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DA65C1D-8674-FA4D-9A6F-15AAA0DA0887}"/>
              </a:ext>
            </a:extLst>
          </p:cNvPr>
          <p:cNvSpPr>
            <a:spLocks noGrp="1"/>
          </p:cNvSpPr>
          <p:nvPr>
            <p:ph type="dt" sz="half" idx="10"/>
          </p:nvPr>
        </p:nvSpPr>
        <p:spPr>
          <a:xfrm>
            <a:off x="8497613" y="6356350"/>
            <a:ext cx="1820917" cy="501650"/>
          </a:xfrm>
          <a:prstGeom prst="rect">
            <a:avLst/>
          </a:prstGeom>
        </p:spPr>
        <p:txBody>
          <a:bodyPr/>
          <a:lstStyle/>
          <a:p>
            <a:fld id="{FC6A0210-9179-E849-A4F6-869A0847AECE}" type="datetime1">
              <a:rPr lang="en-AU" smtClean="0"/>
              <a:t>3/10/2022</a:t>
            </a:fld>
            <a:endParaRPr lang="en-AU"/>
          </a:p>
        </p:txBody>
      </p:sp>
      <p:sp>
        <p:nvSpPr>
          <p:cNvPr id="6" name="Footer Placeholder 5">
            <a:extLst>
              <a:ext uri="{FF2B5EF4-FFF2-40B4-BE49-F238E27FC236}">
                <a16:creationId xmlns:a16="http://schemas.microsoft.com/office/drawing/2014/main" id="{68738851-0923-DD4C-A297-0C6BC3B776DB}"/>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68E36111-F270-F943-A35A-9930631266CD}"/>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400447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EC0D3-85B6-B441-9A86-9E5766A88B4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9EB8F3-3B04-9F43-B10A-CE502563F35F}"/>
              </a:ext>
            </a:extLst>
          </p:cNvPr>
          <p:cNvSpPr>
            <a:spLocks noGrp="1"/>
          </p:cNvSpPr>
          <p:nvPr>
            <p:ph type="body" idx="1"/>
          </p:nvPr>
        </p:nvSpPr>
        <p:spPr>
          <a:xfrm>
            <a:off x="839788" y="1681163"/>
            <a:ext cx="5157787" cy="657225"/>
          </a:xfrm>
        </p:spPr>
        <p:txBody>
          <a:bodyPr anchor="b">
            <a:norm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061B12-4188-134B-AE08-EC6E17015FE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Text Placeholder 4">
            <a:extLst>
              <a:ext uri="{FF2B5EF4-FFF2-40B4-BE49-F238E27FC236}">
                <a16:creationId xmlns:a16="http://schemas.microsoft.com/office/drawing/2014/main" id="{C9EDD0AA-DC2E-3743-B76A-80B5491360C7}"/>
              </a:ext>
            </a:extLst>
          </p:cNvPr>
          <p:cNvSpPr>
            <a:spLocks noGrp="1"/>
          </p:cNvSpPr>
          <p:nvPr>
            <p:ph type="body" sz="quarter" idx="3"/>
          </p:nvPr>
        </p:nvSpPr>
        <p:spPr>
          <a:xfrm>
            <a:off x="6172200" y="1681163"/>
            <a:ext cx="5183188" cy="657225"/>
          </a:xfrm>
        </p:spPr>
        <p:txBody>
          <a:bodyPr anchor="b">
            <a:norm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D7C1EB-7126-EE42-9714-96589853ED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2D73580-2DF2-5946-9DA8-981C81960838}"/>
              </a:ext>
            </a:extLst>
          </p:cNvPr>
          <p:cNvSpPr>
            <a:spLocks noGrp="1"/>
          </p:cNvSpPr>
          <p:nvPr>
            <p:ph type="dt" sz="half" idx="10"/>
          </p:nvPr>
        </p:nvSpPr>
        <p:spPr>
          <a:xfrm>
            <a:off x="8497613" y="6356350"/>
            <a:ext cx="1820917" cy="501650"/>
          </a:xfrm>
          <a:prstGeom prst="rect">
            <a:avLst/>
          </a:prstGeom>
        </p:spPr>
        <p:txBody>
          <a:bodyPr/>
          <a:lstStyle/>
          <a:p>
            <a:fld id="{43E7B5FB-02BF-2D46-A400-ECA666F8D26A}" type="datetime1">
              <a:rPr lang="en-AU" smtClean="0"/>
              <a:t>3/10/2022</a:t>
            </a:fld>
            <a:endParaRPr lang="en-AU" dirty="0"/>
          </a:p>
        </p:txBody>
      </p:sp>
      <p:sp>
        <p:nvSpPr>
          <p:cNvPr id="8" name="Footer Placeholder 7">
            <a:extLst>
              <a:ext uri="{FF2B5EF4-FFF2-40B4-BE49-F238E27FC236}">
                <a16:creationId xmlns:a16="http://schemas.microsoft.com/office/drawing/2014/main" id="{0C0B8BEC-257C-FF4B-83CB-9732AF970658}"/>
              </a:ext>
            </a:extLst>
          </p:cNvPr>
          <p:cNvSpPr>
            <a:spLocks noGrp="1"/>
          </p:cNvSpPr>
          <p:nvPr>
            <p:ph type="ftr" sz="quarter" idx="11"/>
          </p:nvPr>
        </p:nvSpPr>
        <p:spPr/>
        <p:txBody>
          <a:bodyPr/>
          <a:lstStyle/>
          <a:p>
            <a:r>
              <a:rPr lang="en-AU"/>
              <a:t>Enter presentation title here</a:t>
            </a:r>
          </a:p>
        </p:txBody>
      </p:sp>
      <p:sp>
        <p:nvSpPr>
          <p:cNvPr id="9" name="Slide Number Placeholder 8">
            <a:extLst>
              <a:ext uri="{FF2B5EF4-FFF2-40B4-BE49-F238E27FC236}">
                <a16:creationId xmlns:a16="http://schemas.microsoft.com/office/drawing/2014/main" id="{7B3CAFE2-8092-EC47-B290-65ABE6B61A9A}"/>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266937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CD60-F699-274F-BA93-0309395F9D0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0B1DFDE-7B3D-8D42-88F0-AFB47C900DF7}"/>
              </a:ext>
            </a:extLst>
          </p:cNvPr>
          <p:cNvSpPr>
            <a:spLocks noGrp="1"/>
          </p:cNvSpPr>
          <p:nvPr>
            <p:ph type="dt" sz="half" idx="10"/>
          </p:nvPr>
        </p:nvSpPr>
        <p:spPr>
          <a:xfrm>
            <a:off x="8497613" y="6356350"/>
            <a:ext cx="1820917" cy="501650"/>
          </a:xfrm>
          <a:prstGeom prst="rect">
            <a:avLst/>
          </a:prstGeom>
        </p:spPr>
        <p:txBody>
          <a:bodyPr/>
          <a:lstStyle/>
          <a:p>
            <a:fld id="{694B170E-DFC9-D14B-AA66-3E04F6A4EC2C}" type="datetime1">
              <a:rPr lang="en-AU" smtClean="0"/>
              <a:t>3/10/2022</a:t>
            </a:fld>
            <a:endParaRPr lang="en-AU"/>
          </a:p>
        </p:txBody>
      </p:sp>
      <p:sp>
        <p:nvSpPr>
          <p:cNvPr id="4" name="Footer Placeholder 3">
            <a:extLst>
              <a:ext uri="{FF2B5EF4-FFF2-40B4-BE49-F238E27FC236}">
                <a16:creationId xmlns:a16="http://schemas.microsoft.com/office/drawing/2014/main" id="{1F11AA9F-F034-174C-995A-D8E48A5A034C}"/>
              </a:ext>
            </a:extLst>
          </p:cNvPr>
          <p:cNvSpPr>
            <a:spLocks noGrp="1"/>
          </p:cNvSpPr>
          <p:nvPr>
            <p:ph type="ftr" sz="quarter" idx="11"/>
          </p:nvPr>
        </p:nvSpPr>
        <p:spPr/>
        <p:txBody>
          <a:bodyPr/>
          <a:lstStyle/>
          <a:p>
            <a:r>
              <a:rPr lang="en-AU"/>
              <a:t>Enter presentation title here</a:t>
            </a:r>
          </a:p>
        </p:txBody>
      </p:sp>
      <p:sp>
        <p:nvSpPr>
          <p:cNvPr id="5" name="Slide Number Placeholder 4">
            <a:extLst>
              <a:ext uri="{FF2B5EF4-FFF2-40B4-BE49-F238E27FC236}">
                <a16:creationId xmlns:a16="http://schemas.microsoft.com/office/drawing/2014/main" id="{4272AFE9-D416-DC4E-95AC-2C9C4DA2BE06}"/>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26637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15B41A-45DE-AA4F-9141-1059D5D22F7A}"/>
              </a:ext>
            </a:extLst>
          </p:cNvPr>
          <p:cNvSpPr/>
          <p:nvPr userDrawn="1"/>
        </p:nvSpPr>
        <p:spPr>
          <a:xfrm>
            <a:off x="0" y="0"/>
            <a:ext cx="12192000"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8147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A7D78-11AD-784B-A5A0-4A6218164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A0755B6-0059-8E4A-8D86-614F62EFC5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DA5F3FE-2A7C-4640-BA35-228D6B8E79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DA69EB-1510-D545-A438-1BCEB12840CF}"/>
              </a:ext>
            </a:extLst>
          </p:cNvPr>
          <p:cNvSpPr>
            <a:spLocks noGrp="1"/>
          </p:cNvSpPr>
          <p:nvPr>
            <p:ph type="dt" sz="half" idx="10"/>
          </p:nvPr>
        </p:nvSpPr>
        <p:spPr>
          <a:xfrm>
            <a:off x="8497613" y="6356350"/>
            <a:ext cx="1820917" cy="501650"/>
          </a:xfrm>
          <a:prstGeom prst="rect">
            <a:avLst/>
          </a:prstGeom>
        </p:spPr>
        <p:txBody>
          <a:bodyPr/>
          <a:lstStyle/>
          <a:p>
            <a:fld id="{0D2F95A0-DCCC-5644-A93C-5985564FA34B}" type="datetime1">
              <a:rPr lang="en-AU" smtClean="0"/>
              <a:t>3/10/2022</a:t>
            </a:fld>
            <a:endParaRPr lang="en-AU"/>
          </a:p>
        </p:txBody>
      </p:sp>
      <p:sp>
        <p:nvSpPr>
          <p:cNvPr id="6" name="Footer Placeholder 5">
            <a:extLst>
              <a:ext uri="{FF2B5EF4-FFF2-40B4-BE49-F238E27FC236}">
                <a16:creationId xmlns:a16="http://schemas.microsoft.com/office/drawing/2014/main" id="{5AB3AD08-9B62-664A-A48D-732DF3554F49}"/>
              </a:ext>
            </a:extLst>
          </p:cNvPr>
          <p:cNvSpPr>
            <a:spLocks noGrp="1"/>
          </p:cNvSpPr>
          <p:nvPr>
            <p:ph type="ftr" sz="quarter" idx="11"/>
          </p:nvPr>
        </p:nvSpPr>
        <p:spPr/>
        <p:txBody>
          <a:bodyPr/>
          <a:lstStyle/>
          <a:p>
            <a:r>
              <a:rPr lang="en-AU"/>
              <a:t>Enter presentation title here</a:t>
            </a:r>
          </a:p>
        </p:txBody>
      </p:sp>
      <p:sp>
        <p:nvSpPr>
          <p:cNvPr id="7" name="Slide Number Placeholder 6">
            <a:extLst>
              <a:ext uri="{FF2B5EF4-FFF2-40B4-BE49-F238E27FC236}">
                <a16:creationId xmlns:a16="http://schemas.microsoft.com/office/drawing/2014/main" id="{4FE02FD8-069B-3042-9707-71E19A4E3E7C}"/>
              </a:ext>
            </a:extLst>
          </p:cNvPr>
          <p:cNvSpPr>
            <a:spLocks noGrp="1"/>
          </p:cNvSpPr>
          <p:nvPr>
            <p:ph type="sldNum" sz="quarter" idx="12"/>
          </p:nvPr>
        </p:nvSpPr>
        <p:spPr/>
        <p:txBody>
          <a:bodyPr/>
          <a:lstStyle/>
          <a:p>
            <a:fld id="{F6AC30FE-F817-CB4D-A594-AECBC303F8F0}" type="slidenum">
              <a:rPr lang="en-AU" smtClean="0"/>
              <a:t>‹#›</a:t>
            </a:fld>
            <a:endParaRPr lang="en-AU"/>
          </a:p>
        </p:txBody>
      </p:sp>
    </p:spTree>
    <p:extLst>
      <p:ext uri="{BB962C8B-B14F-4D97-AF65-F5344CB8AC3E}">
        <p14:creationId xmlns:p14="http://schemas.microsoft.com/office/powerpoint/2010/main" val="105554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9BA7B7B-D637-A742-9587-CAD226521503}"/>
              </a:ext>
            </a:extLst>
          </p:cNvPr>
          <p:cNvSpPr/>
          <p:nvPr userDrawn="1"/>
        </p:nvSpPr>
        <p:spPr>
          <a:xfrm>
            <a:off x="512618" y="6356350"/>
            <a:ext cx="11679382" cy="501650"/>
          </a:xfrm>
          <a:prstGeom prst="rect">
            <a:avLst/>
          </a:prstGeom>
          <a:solidFill>
            <a:srgbClr val="F0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a:extLst>
              <a:ext uri="{FF2B5EF4-FFF2-40B4-BE49-F238E27FC236}">
                <a16:creationId xmlns:a16="http://schemas.microsoft.com/office/drawing/2014/main" id="{C107CC7E-1096-1744-9E3B-B88E594DFC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3006DACF-5147-EE43-80E5-5545D5EA4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a:extLst>
              <a:ext uri="{FF2B5EF4-FFF2-40B4-BE49-F238E27FC236}">
                <a16:creationId xmlns:a16="http://schemas.microsoft.com/office/drawing/2014/main" id="{3D7244C4-E1B1-504B-B513-46A1A5FDBE2B}"/>
              </a:ext>
            </a:extLst>
          </p:cNvPr>
          <p:cNvSpPr>
            <a:spLocks noGrp="1"/>
          </p:cNvSpPr>
          <p:nvPr>
            <p:ph type="ftr" sz="quarter" idx="3"/>
          </p:nvPr>
        </p:nvSpPr>
        <p:spPr>
          <a:xfrm>
            <a:off x="838200" y="6356350"/>
            <a:ext cx="4214648" cy="501650"/>
          </a:xfrm>
          <a:prstGeom prst="rect">
            <a:avLst/>
          </a:prstGeom>
        </p:spPr>
        <p:txBody>
          <a:bodyPr vert="horz" lIns="0" tIns="45720" rIns="91440" bIns="45720" rtlCol="0" anchor="ctr"/>
          <a:lstStyle>
            <a:lvl1pPr algn="l">
              <a:defRPr sz="900">
                <a:solidFill>
                  <a:schemeClr val="accent3"/>
                </a:solidFill>
              </a:defRPr>
            </a:lvl1pPr>
          </a:lstStyle>
          <a:p>
            <a:r>
              <a:rPr lang="en-AU"/>
              <a:t>Enter presentation title here</a:t>
            </a:r>
            <a:endParaRPr lang="en-AU" dirty="0"/>
          </a:p>
        </p:txBody>
      </p:sp>
      <p:sp>
        <p:nvSpPr>
          <p:cNvPr id="6" name="Slide Number Placeholder 5">
            <a:extLst>
              <a:ext uri="{FF2B5EF4-FFF2-40B4-BE49-F238E27FC236}">
                <a16:creationId xmlns:a16="http://schemas.microsoft.com/office/drawing/2014/main" id="{387DAD1C-D746-1F43-9F08-DC77D85A6613}"/>
              </a:ext>
            </a:extLst>
          </p:cNvPr>
          <p:cNvSpPr>
            <a:spLocks noGrp="1"/>
          </p:cNvSpPr>
          <p:nvPr>
            <p:ph type="sldNum" sz="quarter" idx="4"/>
          </p:nvPr>
        </p:nvSpPr>
        <p:spPr>
          <a:xfrm>
            <a:off x="10444654" y="6356350"/>
            <a:ext cx="909145" cy="501650"/>
          </a:xfrm>
          <a:prstGeom prst="rect">
            <a:avLst/>
          </a:prstGeom>
        </p:spPr>
        <p:txBody>
          <a:bodyPr vert="horz" lIns="91440" tIns="45720" rIns="91440" bIns="45720" rtlCol="0" anchor="ctr"/>
          <a:lstStyle>
            <a:lvl1pPr algn="r">
              <a:defRPr sz="900">
                <a:solidFill>
                  <a:schemeClr val="accent3"/>
                </a:solidFill>
              </a:defRPr>
            </a:lvl1pPr>
          </a:lstStyle>
          <a:p>
            <a:fld id="{F6AC30FE-F817-CB4D-A594-AECBC303F8F0}" type="slidenum">
              <a:rPr lang="en-AU" smtClean="0"/>
              <a:pPr/>
              <a:t>‹#›</a:t>
            </a:fld>
            <a:endParaRPr lang="en-AU" dirty="0"/>
          </a:p>
        </p:txBody>
      </p:sp>
      <p:sp>
        <p:nvSpPr>
          <p:cNvPr id="8" name="Rectangle 7">
            <a:extLst>
              <a:ext uri="{FF2B5EF4-FFF2-40B4-BE49-F238E27FC236}">
                <a16:creationId xmlns:a16="http://schemas.microsoft.com/office/drawing/2014/main" id="{EA21D121-2A20-E746-991B-9C81A53A45CF}"/>
              </a:ext>
            </a:extLst>
          </p:cNvPr>
          <p:cNvSpPr/>
          <p:nvPr userDrawn="1"/>
        </p:nvSpPr>
        <p:spPr>
          <a:xfrm>
            <a:off x="0" y="6356350"/>
            <a:ext cx="512618" cy="5016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00424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dt="0"/>
  <p:txStyles>
    <p:title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p:titleStyle>
    <p:bodyStyle>
      <a:lvl1pPr marL="228600" indent="-228600" algn="l" defTabSz="914400" rtl="0" eaLnBrk="1" latinLnBrk="0" hangingPunct="1">
        <a:lnSpc>
          <a:spcPct val="114000"/>
        </a:lnSpc>
        <a:spcBef>
          <a:spcPts val="1000"/>
        </a:spcBef>
        <a:buClr>
          <a:schemeClr val="accent4"/>
        </a:buClr>
        <a:buFont typeface="Wingdings"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hyperlink" Target="https://www.nccd.edu.au/wider-support-materials/support-provided-within-quality-differentiated-teaching-practice"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hyperlink" Target="https://www.nccd.edu.au/wider-support-materials/extensive-adjustments" TargetMode="External"/><Relationship Id="rId5" Type="http://schemas.openxmlformats.org/officeDocument/2006/relationships/hyperlink" Target="https://www.nccd.edu.au/wider-support-materials/substantial-adjustments" TargetMode="External"/><Relationship Id="rId4" Type="http://schemas.openxmlformats.org/officeDocument/2006/relationships/hyperlink" Target="https://www.nccd.edu.au/wider-support-materials/supplementary-adjust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3.xml"/><Relationship Id="rId7" Type="http://schemas.openxmlformats.org/officeDocument/2006/relationships/slide" Target="slide1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6.xml"/><Relationship Id="rId5" Type="http://schemas.openxmlformats.org/officeDocument/2006/relationships/slide" Target="slide6.xml"/><Relationship Id="rId10" Type="http://schemas.openxmlformats.org/officeDocument/2006/relationships/slide" Target="slide15.xml"/><Relationship Id="rId4" Type="http://schemas.openxmlformats.org/officeDocument/2006/relationships/slide" Target="slide4.xml"/><Relationship Id="rId9" Type="http://schemas.openxmlformats.org/officeDocument/2006/relationships/slide" Target="slide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islation.gov.au/Series/C2004A04426"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docs.education.gov.au/node/16354"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CECE-792C-CF40-B559-7AFB81115F5A}"/>
              </a:ext>
            </a:extLst>
          </p:cNvPr>
          <p:cNvSpPr>
            <a:spLocks noGrp="1"/>
          </p:cNvSpPr>
          <p:nvPr>
            <p:ph type="ctrTitle"/>
          </p:nvPr>
        </p:nvSpPr>
        <p:spPr>
          <a:xfrm>
            <a:off x="1060862" y="2127662"/>
            <a:ext cx="5161807" cy="1937472"/>
          </a:xfrm>
        </p:spPr>
        <p:txBody>
          <a:bodyPr>
            <a:normAutofit/>
          </a:bodyPr>
          <a:lstStyle/>
          <a:p>
            <a:r>
              <a:rPr lang="en-AU" dirty="0"/>
              <a:t>Understanding the NCCD</a:t>
            </a:r>
            <a:br>
              <a:rPr lang="en-AU" dirty="0"/>
            </a:br>
            <a:endParaRPr lang="en-AU" dirty="0"/>
          </a:p>
        </p:txBody>
      </p:sp>
      <p:sp>
        <p:nvSpPr>
          <p:cNvPr id="3" name="Subtitle 2">
            <a:extLst>
              <a:ext uri="{FF2B5EF4-FFF2-40B4-BE49-F238E27FC236}">
                <a16:creationId xmlns:a16="http://schemas.microsoft.com/office/drawing/2014/main" id="{90FFE80C-E006-0C46-BE90-A77F8332F588}"/>
              </a:ext>
            </a:extLst>
          </p:cNvPr>
          <p:cNvSpPr>
            <a:spLocks noGrp="1"/>
          </p:cNvSpPr>
          <p:nvPr>
            <p:ph type="subTitle" idx="1"/>
          </p:nvPr>
        </p:nvSpPr>
        <p:spPr>
          <a:xfrm>
            <a:off x="1060862" y="4704412"/>
            <a:ext cx="6068987" cy="1030288"/>
          </a:xfrm>
        </p:spPr>
        <p:txBody>
          <a:bodyPr/>
          <a:lstStyle/>
          <a:p>
            <a:r>
              <a:rPr lang="en-AU" b="1" dirty="0"/>
              <a:t>Professional learning for Australian schools </a:t>
            </a:r>
            <a:r>
              <a:rPr lang="en-AU" dirty="0">
                <a:solidFill>
                  <a:schemeClr val="accent4"/>
                </a:solidFill>
              </a:rPr>
              <a:t>|</a:t>
            </a:r>
            <a:r>
              <a:rPr lang="en-AU" dirty="0"/>
              <a:t> 2019</a:t>
            </a:r>
          </a:p>
        </p:txBody>
      </p:sp>
      <p:sp>
        <p:nvSpPr>
          <p:cNvPr id="4" name="Text Box 2"/>
          <p:cNvSpPr txBox="1">
            <a:spLocks noChangeArrowheads="1"/>
          </p:cNvSpPr>
          <p:nvPr/>
        </p:nvSpPr>
        <p:spPr bwMode="auto">
          <a:xfrm>
            <a:off x="1060862" y="5734700"/>
            <a:ext cx="3019425" cy="485775"/>
          </a:xfrm>
          <a:prstGeom prst="rect">
            <a:avLst/>
          </a:prstGeom>
          <a:noFill/>
          <a:ln>
            <a:noFill/>
          </a:ln>
        </p:spPr>
        <p:style>
          <a:lnRef idx="0">
            <a:scrgbClr r="0" g="0" b="0"/>
          </a:lnRef>
          <a:fillRef idx="0">
            <a:scrgbClr r="0" g="0" b="0"/>
          </a:fillRef>
          <a:effectRef idx="0">
            <a:scrgbClr r="0" g="0" b="0"/>
          </a:effectRef>
          <a:fontRef idx="minor">
            <a:schemeClr val="dk1"/>
          </a:fontRef>
        </p:style>
        <p:txBody>
          <a:bodyPr rot="0" vert="horz" wrap="square" lIns="91440" tIns="45720" rIns="91440" bIns="45720" anchor="t" anchorCtr="0">
            <a:noAutofit/>
          </a:bodyPr>
          <a:lstStyle/>
          <a:p>
            <a:pPr>
              <a:lnSpc>
                <a:spcPct val="120000"/>
              </a:lnSpc>
              <a:spcAft>
                <a:spcPts val="600"/>
              </a:spcAft>
            </a:pPr>
            <a:r>
              <a:rPr lang="en-AU" sz="700" dirty="0">
                <a:solidFill>
                  <a:srgbClr val="F0F6F7"/>
                </a:solidFill>
                <a:effectLst/>
                <a:ea typeface="SimHei"/>
                <a:cs typeface="Arial" panose="020B0604020202020204" pitchFamily="34" charset="0"/>
              </a:rPr>
              <a:t>Supported by the Australian Government Department of Education</a:t>
            </a:r>
            <a:r>
              <a:rPr lang="en-AU" sz="700" dirty="0">
                <a:solidFill>
                  <a:srgbClr val="F0F6F7"/>
                </a:solidFill>
                <a:ea typeface="SimHei"/>
                <a:cs typeface="Arial" panose="020B0604020202020204" pitchFamily="34" charset="0"/>
              </a:rPr>
              <a:t>.    </a:t>
            </a:r>
            <a:r>
              <a:rPr lang="en-AU" sz="700" dirty="0">
                <a:solidFill>
                  <a:srgbClr val="F0F6F7"/>
                </a:solidFill>
                <a:effectLst/>
                <a:ea typeface="SimHei"/>
                <a:cs typeface="Arial" panose="020B0604020202020204" pitchFamily="34" charset="0"/>
              </a:rPr>
              <a:t> © 2020 Education Services Australia Ltd, unless otherwise indicated</a:t>
            </a:r>
            <a:r>
              <a:rPr lang="en-AU" sz="700" dirty="0">
                <a:solidFill>
                  <a:schemeClr val="bg1"/>
                </a:solidFill>
                <a:effectLst/>
                <a:ea typeface="SimHei"/>
                <a:cs typeface="Arial" panose="020B0604020202020204" pitchFamily="34" charset="0"/>
              </a:rPr>
              <a:t>. Creative Commons BY 4.0</a:t>
            </a:r>
            <a:r>
              <a:rPr lang="en-AU" sz="700" dirty="0">
                <a:solidFill>
                  <a:srgbClr val="F0F6F7"/>
                </a:solidFill>
                <a:effectLst/>
                <a:ea typeface="SimHei"/>
                <a:cs typeface="Arial" panose="020B0604020202020204" pitchFamily="34" charset="0"/>
              </a:rPr>
              <a:t>, unless otherwise indicated.</a:t>
            </a:r>
            <a:endParaRPr lang="en-AU" sz="1100" dirty="0">
              <a:solidFill>
                <a:srgbClr val="37424A"/>
              </a:solidFill>
              <a:effectLst/>
              <a:ea typeface="SimHei"/>
              <a:cs typeface="Arial" panose="020B0604020202020204" pitchFamily="34" charset="0"/>
            </a:endParaRPr>
          </a:p>
        </p:txBody>
      </p:sp>
      <p:pic>
        <p:nvPicPr>
          <p:cNvPr id="6" name="Picture 5" descr="Education Services Australia logo" title="Education Services Australia logo"/>
          <p:cNvPicPr/>
          <p:nvPr/>
        </p:nvPicPr>
        <p:blipFill>
          <a:blip r:embed="rId3" cstate="print">
            <a:extLst>
              <a:ext uri="{28A0092B-C50C-407E-A947-70E740481C1C}">
                <a14:useLocalDpi xmlns:a14="http://schemas.microsoft.com/office/drawing/2010/main" val="0"/>
              </a:ext>
            </a:extLst>
          </a:blip>
          <a:stretch>
            <a:fillRect/>
          </a:stretch>
        </p:blipFill>
        <p:spPr>
          <a:xfrm>
            <a:off x="4694332" y="5748670"/>
            <a:ext cx="866140" cy="347980"/>
          </a:xfrm>
          <a:prstGeom prst="rect">
            <a:avLst/>
          </a:prstGeom>
        </p:spPr>
      </p:pic>
      <p:pic>
        <p:nvPicPr>
          <p:cNvPr id="7" name="Picture 6" descr="Creative Commons Attribution logo" title="Creative Commons Attribution logo"/>
          <p:cNvPicPr/>
          <p:nvPr/>
        </p:nvPicPr>
        <p:blipFill>
          <a:blip r:embed="rId4" cstate="print">
            <a:extLst>
              <a:ext uri="{28A0092B-C50C-407E-A947-70E740481C1C}">
                <a14:useLocalDpi xmlns:a14="http://schemas.microsoft.com/office/drawing/2010/main" val="0"/>
              </a:ext>
            </a:extLst>
          </a:blip>
          <a:stretch>
            <a:fillRect/>
          </a:stretch>
        </p:blipFill>
        <p:spPr>
          <a:xfrm>
            <a:off x="4028852" y="5838205"/>
            <a:ext cx="510540" cy="178435"/>
          </a:xfrm>
          <a:prstGeom prst="rect">
            <a:avLst/>
          </a:prstGeom>
        </p:spPr>
      </p:pic>
      <p:pic>
        <p:nvPicPr>
          <p:cNvPr id="9" name="Picture 8" descr="A picture containing map&#10;&#10;Description automatically generated">
            <a:extLst>
              <a:ext uri="{FF2B5EF4-FFF2-40B4-BE49-F238E27FC236}">
                <a16:creationId xmlns:a16="http://schemas.microsoft.com/office/drawing/2014/main" id="{960E618C-319C-61B4-209E-EF3EAFDE0115}"/>
              </a:ext>
            </a:extLst>
          </p:cNvPr>
          <p:cNvPicPr>
            <a:picLocks noChangeAspect="1"/>
          </p:cNvPicPr>
          <p:nvPr/>
        </p:nvPicPr>
        <p:blipFill>
          <a:blip r:embed="rId5"/>
          <a:stretch>
            <a:fillRect/>
          </a:stretch>
        </p:blipFill>
        <p:spPr>
          <a:xfrm>
            <a:off x="5515450" y="5409829"/>
            <a:ext cx="1414437" cy="964149"/>
          </a:xfrm>
          <a:prstGeom prst="rect">
            <a:avLst/>
          </a:prstGeom>
        </p:spPr>
      </p:pic>
    </p:spTree>
    <p:extLst>
      <p:ext uri="{BB962C8B-B14F-4D97-AF65-F5344CB8AC3E}">
        <p14:creationId xmlns:p14="http://schemas.microsoft.com/office/powerpoint/2010/main" val="4151198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6503-3752-2D44-BAB4-D9BC7B327798}"/>
              </a:ext>
            </a:extLst>
          </p:cNvPr>
          <p:cNvSpPr>
            <a:spLocks noGrp="1"/>
          </p:cNvSpPr>
          <p:nvPr>
            <p:ph type="title"/>
          </p:nvPr>
        </p:nvSpPr>
        <p:spPr>
          <a:xfrm>
            <a:off x="289367" y="213870"/>
            <a:ext cx="11066022" cy="1325563"/>
          </a:xfrm>
        </p:spPr>
        <p:txBody>
          <a:bodyPr/>
          <a:lstStyle/>
          <a:p>
            <a:r>
              <a:rPr lang="en-AU" dirty="0"/>
              <a:t>5.  What are the levels of adjustment?</a:t>
            </a:r>
          </a:p>
        </p:txBody>
      </p:sp>
      <p:sp>
        <p:nvSpPr>
          <p:cNvPr id="4" name="Content Placeholder 3">
            <a:extLst>
              <a:ext uri="{FF2B5EF4-FFF2-40B4-BE49-F238E27FC236}">
                <a16:creationId xmlns:a16="http://schemas.microsoft.com/office/drawing/2014/main" id="{0C63A9AE-35A0-F649-BC19-861111057E47}"/>
              </a:ext>
            </a:extLst>
          </p:cNvPr>
          <p:cNvSpPr>
            <a:spLocks noGrp="1"/>
          </p:cNvSpPr>
          <p:nvPr>
            <p:ph sz="half" idx="2"/>
          </p:nvPr>
        </p:nvSpPr>
        <p:spPr>
          <a:xfrm>
            <a:off x="289367" y="1235676"/>
            <a:ext cx="10942225" cy="5026228"/>
          </a:xfrm>
        </p:spPr>
        <p:txBody>
          <a:bodyPr>
            <a:normAutofit/>
          </a:bodyPr>
          <a:lstStyle/>
          <a:p>
            <a:pPr marL="444500" indent="-444500"/>
            <a:r>
              <a:rPr lang="en-AU" sz="2000" dirty="0"/>
              <a:t>In deciding whether identified students are to be included in the NCCD, teachers and school teams use their professional judgement, based on evidence, to determine the </a:t>
            </a:r>
            <a:r>
              <a:rPr lang="en-AU" sz="2000" b="1" dirty="0"/>
              <a:t>level of adjustment </a:t>
            </a:r>
            <a:r>
              <a:rPr lang="en-AU" sz="2000" dirty="0"/>
              <a:t>each student is currently being provided with.</a:t>
            </a:r>
          </a:p>
          <a:p>
            <a:pPr marL="444500" indent="-444500"/>
            <a:r>
              <a:rPr lang="en-AU" sz="2000" dirty="0"/>
              <a:t>In the NCCD, there are four levels of adjustment:</a:t>
            </a:r>
          </a:p>
          <a:p>
            <a:pPr marL="990600" lvl="1" indent="-533400">
              <a:buFont typeface="Courier New" panose="02070309020205020404" pitchFamily="49" charset="0"/>
              <a:buChar char="o"/>
            </a:pPr>
            <a:r>
              <a:rPr lang="en-AU" sz="2000" u="sng" dirty="0">
                <a:solidFill>
                  <a:schemeClr val="accent3"/>
                </a:solidFill>
                <a:hlinkClick r:id="rId3"/>
              </a:rPr>
              <a:t>support provided within quality differentiated teaching practice</a:t>
            </a:r>
            <a:r>
              <a:rPr lang="en-AU" sz="2000" u="sng" dirty="0">
                <a:solidFill>
                  <a:schemeClr val="accent3"/>
                </a:solidFill>
              </a:rPr>
              <a:t> (QDTP)</a:t>
            </a:r>
            <a:endParaRPr lang="en-AU" sz="2000" dirty="0">
              <a:solidFill>
                <a:schemeClr val="accent3"/>
              </a:solidFill>
            </a:endParaRPr>
          </a:p>
          <a:p>
            <a:pPr marL="990600" lvl="1" indent="-533400">
              <a:buFont typeface="Courier New" panose="02070309020205020404" pitchFamily="49" charset="0"/>
              <a:buChar char="o"/>
            </a:pPr>
            <a:r>
              <a:rPr lang="en-AU" sz="2000" u="sng" dirty="0">
                <a:solidFill>
                  <a:schemeClr val="accent3"/>
                </a:solidFill>
                <a:hlinkClick r:id="rId4"/>
              </a:rPr>
              <a:t>supplementary adjustments</a:t>
            </a:r>
            <a:endParaRPr lang="en-AU" sz="2000" dirty="0">
              <a:solidFill>
                <a:schemeClr val="accent3"/>
              </a:solidFill>
            </a:endParaRPr>
          </a:p>
          <a:p>
            <a:pPr marL="990600" lvl="1" indent="-533400">
              <a:buFont typeface="Courier New" panose="02070309020205020404" pitchFamily="49" charset="0"/>
              <a:buChar char="o"/>
            </a:pPr>
            <a:r>
              <a:rPr lang="en-AU" sz="2000" u="sng" dirty="0">
                <a:solidFill>
                  <a:schemeClr val="accent3"/>
                </a:solidFill>
                <a:hlinkClick r:id="rId5"/>
              </a:rPr>
              <a:t>substantial adjustments</a:t>
            </a:r>
            <a:endParaRPr lang="en-AU" sz="2000" dirty="0">
              <a:solidFill>
                <a:schemeClr val="accent3"/>
              </a:solidFill>
            </a:endParaRPr>
          </a:p>
          <a:p>
            <a:pPr marL="990600" lvl="1" indent="-533400">
              <a:buFont typeface="Courier New" panose="02070309020205020404" pitchFamily="49" charset="0"/>
              <a:buChar char="o"/>
            </a:pPr>
            <a:r>
              <a:rPr lang="en-AU" sz="2000" u="sng" dirty="0">
                <a:solidFill>
                  <a:schemeClr val="accent3"/>
                </a:solidFill>
                <a:hlinkClick r:id="rId6"/>
              </a:rPr>
              <a:t>extensive adjustments</a:t>
            </a:r>
            <a:r>
              <a:rPr lang="en-AU" sz="2000" dirty="0"/>
              <a:t>.</a:t>
            </a:r>
            <a:endParaRPr lang="en-AU" sz="2000" dirty="0">
              <a:solidFill>
                <a:schemeClr val="accent3"/>
              </a:solidFill>
            </a:endParaRPr>
          </a:p>
          <a:p>
            <a:pPr marL="444500" indent="-444500">
              <a:spcBef>
                <a:spcPts val="1800"/>
              </a:spcBef>
            </a:pPr>
            <a:r>
              <a:rPr lang="en-AU" sz="2000" dirty="0"/>
              <a:t>The frequency, intensity and range of the adjustments increases through the levels of adjustment</a:t>
            </a:r>
            <a:r>
              <a:rPr lang="en-AU" sz="1800" dirty="0"/>
              <a:t>.</a:t>
            </a:r>
          </a:p>
        </p:txBody>
      </p:sp>
      <p:sp>
        <p:nvSpPr>
          <p:cNvPr id="7" name="Footer Placeholder 6">
            <a:extLst>
              <a:ext uri="{FF2B5EF4-FFF2-40B4-BE49-F238E27FC236}">
                <a16:creationId xmlns:a16="http://schemas.microsoft.com/office/drawing/2014/main" id="{0CC737B7-610C-844E-9943-3FF2FB34C85B}"/>
              </a:ext>
            </a:extLst>
          </p:cNvPr>
          <p:cNvSpPr>
            <a:spLocks noGrp="1"/>
          </p:cNvSpPr>
          <p:nvPr>
            <p:ph type="ftr" sz="quarter" idx="11"/>
          </p:nvPr>
        </p:nvSpPr>
        <p:spPr/>
        <p:txBody>
          <a:bodyPr/>
          <a:lstStyle/>
          <a:p>
            <a:r>
              <a:rPr lang="en-AU" dirty="0"/>
              <a:t>Understanding the NCCD</a:t>
            </a:r>
          </a:p>
        </p:txBody>
      </p:sp>
      <p:sp>
        <p:nvSpPr>
          <p:cNvPr id="8" name="Slide Number Placeholder 7">
            <a:extLst>
              <a:ext uri="{FF2B5EF4-FFF2-40B4-BE49-F238E27FC236}">
                <a16:creationId xmlns:a16="http://schemas.microsoft.com/office/drawing/2014/main" id="{F001DC71-9273-7045-9B50-0544E1CD5B18}"/>
              </a:ext>
            </a:extLst>
          </p:cNvPr>
          <p:cNvSpPr>
            <a:spLocks noGrp="1"/>
          </p:cNvSpPr>
          <p:nvPr>
            <p:ph type="sldNum" sz="quarter" idx="12"/>
          </p:nvPr>
        </p:nvSpPr>
        <p:spPr/>
        <p:txBody>
          <a:bodyPr/>
          <a:lstStyle/>
          <a:p>
            <a:fld id="{F6AC30FE-F817-CB4D-A594-AECBC303F8F0}" type="slidenum">
              <a:rPr lang="en-AU" smtClean="0"/>
              <a:t>9</a:t>
            </a:fld>
            <a:endParaRPr lang="en-AU"/>
          </a:p>
        </p:txBody>
      </p:sp>
    </p:spTree>
    <p:extLst>
      <p:ext uri="{BB962C8B-B14F-4D97-AF65-F5344CB8AC3E}">
        <p14:creationId xmlns:p14="http://schemas.microsoft.com/office/powerpoint/2010/main" val="234886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EE2D2-17B4-6C4F-93D0-94858B6B0125}"/>
              </a:ext>
            </a:extLst>
          </p:cNvPr>
          <p:cNvSpPr>
            <a:spLocks noGrp="1"/>
          </p:cNvSpPr>
          <p:nvPr>
            <p:ph type="title"/>
          </p:nvPr>
        </p:nvSpPr>
        <p:spPr>
          <a:xfrm>
            <a:off x="249381" y="365125"/>
            <a:ext cx="11291829" cy="1325563"/>
          </a:xfrm>
        </p:spPr>
        <p:txBody>
          <a:bodyPr/>
          <a:lstStyle/>
          <a:p>
            <a:r>
              <a:rPr lang="en-AU" dirty="0"/>
              <a:t>5.  What are the levels of adjustment?</a:t>
            </a:r>
          </a:p>
        </p:txBody>
      </p:sp>
      <p:sp>
        <p:nvSpPr>
          <p:cNvPr id="5" name="Footer Placeholder 4">
            <a:extLst>
              <a:ext uri="{FF2B5EF4-FFF2-40B4-BE49-F238E27FC236}">
                <a16:creationId xmlns:a16="http://schemas.microsoft.com/office/drawing/2014/main" id="{1BE915F5-C916-4D4D-98AD-CF0772EF1662}"/>
              </a:ext>
            </a:extLst>
          </p:cNvPr>
          <p:cNvSpPr>
            <a:spLocks noGrp="1"/>
          </p:cNvSpPr>
          <p:nvPr>
            <p:ph type="ftr" sz="quarter" idx="11"/>
          </p:nvPr>
        </p:nvSpPr>
        <p:spPr/>
        <p:txBody>
          <a:bodyPr/>
          <a:lstStyle/>
          <a:p>
            <a:r>
              <a:rPr lang="en-AU" dirty="0"/>
              <a:t>Understanding the NCCD</a:t>
            </a:r>
          </a:p>
        </p:txBody>
      </p:sp>
      <p:sp>
        <p:nvSpPr>
          <p:cNvPr id="6" name="Slide Number Placeholder 5">
            <a:extLst>
              <a:ext uri="{FF2B5EF4-FFF2-40B4-BE49-F238E27FC236}">
                <a16:creationId xmlns:a16="http://schemas.microsoft.com/office/drawing/2014/main" id="{86C0607A-3BB0-494B-BC28-8B37B4BF310A}"/>
              </a:ext>
            </a:extLst>
          </p:cNvPr>
          <p:cNvSpPr>
            <a:spLocks noGrp="1"/>
          </p:cNvSpPr>
          <p:nvPr>
            <p:ph type="sldNum" sz="quarter" idx="12"/>
          </p:nvPr>
        </p:nvSpPr>
        <p:spPr/>
        <p:txBody>
          <a:bodyPr/>
          <a:lstStyle/>
          <a:p>
            <a:fld id="{F6AC30FE-F817-CB4D-A594-AECBC303F8F0}" type="slidenum">
              <a:rPr lang="en-AU" smtClean="0"/>
              <a:t>10</a:t>
            </a:fld>
            <a:endParaRPr lang="en-AU"/>
          </a:p>
        </p:txBody>
      </p:sp>
      <p:graphicFrame>
        <p:nvGraphicFramePr>
          <p:cNvPr id="10" name="Table 9"/>
          <p:cNvGraphicFramePr>
            <a:graphicFrameLocks noGrp="1"/>
          </p:cNvGraphicFramePr>
          <p:nvPr>
            <p:extLst>
              <p:ext uri="{D42A27DB-BD31-4B8C-83A1-F6EECF244321}">
                <p14:modId xmlns:p14="http://schemas.microsoft.com/office/powerpoint/2010/main" val="3049254450"/>
              </p:ext>
            </p:extLst>
          </p:nvPr>
        </p:nvGraphicFramePr>
        <p:xfrm>
          <a:off x="490681" y="1420257"/>
          <a:ext cx="10515600" cy="4644962"/>
        </p:xfrm>
        <a:graphic>
          <a:graphicData uri="http://schemas.openxmlformats.org/drawingml/2006/table">
            <a:tbl>
              <a:tblPr firstRow="1" bandRow="1"/>
              <a:tblGrid>
                <a:gridCol w="2836719">
                  <a:extLst>
                    <a:ext uri="{9D8B030D-6E8A-4147-A177-3AD203B41FA5}">
                      <a16:colId xmlns:a16="http://schemas.microsoft.com/office/drawing/2014/main" val="3385297949"/>
                    </a:ext>
                  </a:extLst>
                </a:gridCol>
                <a:gridCol w="7678881">
                  <a:extLst>
                    <a:ext uri="{9D8B030D-6E8A-4147-A177-3AD203B41FA5}">
                      <a16:colId xmlns:a16="http://schemas.microsoft.com/office/drawing/2014/main" val="3661930724"/>
                    </a:ext>
                  </a:extLst>
                </a:gridCol>
              </a:tblGrid>
              <a:tr h="355388">
                <a:tc>
                  <a:txBody>
                    <a:bodyPr/>
                    <a:lstStyle/>
                    <a:p>
                      <a:pPr>
                        <a:lnSpc>
                          <a:spcPct val="107000"/>
                        </a:lnSpc>
                        <a:spcAft>
                          <a:spcPts val="800"/>
                        </a:spcAft>
                      </a:pPr>
                      <a:r>
                        <a:rPr lang="en-AU"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Level of adjustment</a:t>
                      </a:r>
                    </a:p>
                  </a:txBody>
                  <a:tcPr marL="87630" marR="87630" marT="43815" marB="43815">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AU" sz="2400" b="1" kern="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Description</a:t>
                      </a:r>
                    </a:p>
                  </a:txBody>
                  <a:tcPr marL="87630" marR="87630" marT="43815" marB="43815">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solidFill>
                      <a:schemeClr val="accent3"/>
                    </a:solidFill>
                  </a:tcPr>
                </a:tc>
                <a:extLst>
                  <a:ext uri="{0D108BD9-81ED-4DB2-BD59-A6C34878D82A}">
                    <a16:rowId xmlns:a16="http://schemas.microsoft.com/office/drawing/2014/main" val="3421282762"/>
                  </a:ext>
                </a:extLst>
              </a:tr>
              <a:tr h="603370">
                <a:tc>
                  <a:txBody>
                    <a:bodyPr/>
                    <a:lstStyle/>
                    <a:p>
                      <a:pPr algn="ctr">
                        <a:lnSpc>
                          <a:spcPct val="107000"/>
                        </a:lnSpc>
                        <a:spcAft>
                          <a:spcPts val="800"/>
                        </a:spcAft>
                      </a:pPr>
                      <a:r>
                        <a:rPr lang="en-AU" sz="1800" b="0" kern="1200" dirty="0">
                          <a:solidFill>
                            <a:schemeClr val="dk1"/>
                          </a:solidFill>
                          <a:effectLst/>
                          <a:latin typeface="+mn-lt"/>
                          <a:ea typeface="+mn-ea"/>
                          <a:cs typeface="+mn-cs"/>
                        </a:rPr>
                        <a:t>Quality </a:t>
                      </a:r>
                      <a:r>
                        <a:rPr lang="en-AU" sz="1800" kern="1200" dirty="0">
                          <a:solidFill>
                            <a:schemeClr val="dk1"/>
                          </a:solidFill>
                          <a:effectLst/>
                          <a:latin typeface="+mn-lt"/>
                          <a:ea typeface="+mn-ea"/>
                          <a:cs typeface="+mn-cs"/>
                        </a:rPr>
                        <a:t>differentiated</a:t>
                      </a:r>
                      <a:r>
                        <a:rPr lang="en-AU" sz="1800" b="0" kern="1200" dirty="0">
                          <a:solidFill>
                            <a:schemeClr val="dk1"/>
                          </a:solidFill>
                          <a:effectLst/>
                          <a:latin typeface="+mn-lt"/>
                          <a:ea typeface="+mn-ea"/>
                          <a:cs typeface="+mn-cs"/>
                        </a:rPr>
                        <a:t> teaching practice</a:t>
                      </a:r>
                    </a:p>
                  </a:txBody>
                  <a:tcPr marL="87630" marR="87630" marT="43815" marB="43815" anchor="ctr">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solidFill>
                      <a:srgbClr val="F2F2F2"/>
                    </a:solidFill>
                  </a:tcPr>
                </a:tc>
                <a:tc>
                  <a:txBody>
                    <a:bodyPr/>
                    <a:lstStyle/>
                    <a:p>
                      <a:pPr>
                        <a:lnSpc>
                          <a:spcPct val="107000"/>
                        </a:lnSpc>
                        <a:spcAft>
                          <a:spcPts val="800"/>
                        </a:spcAft>
                      </a:pPr>
                      <a:r>
                        <a:rPr lang="en-US" sz="1800" b="0" kern="1200" dirty="0">
                          <a:solidFill>
                            <a:schemeClr val="dk1"/>
                          </a:solidFill>
                          <a:effectLst/>
                          <a:latin typeface="+mn-lt"/>
                          <a:ea typeface="+mn-ea"/>
                          <a:cs typeface="+mn-cs"/>
                        </a:rPr>
                        <a:t>Students with disability are supported through active monitoring and adjustments that are not greater than those used to meet the needs of diverse learners. These adjustments are provided through usual school processes, without drawing on additional resources, and by meeting proficient-level Teaching Standards (AITSL).</a:t>
                      </a:r>
                      <a:endParaRPr lang="en-AU" sz="1800" b="0" kern="1200" dirty="0">
                        <a:solidFill>
                          <a:schemeClr val="dk1"/>
                        </a:solidFill>
                        <a:effectLst/>
                        <a:latin typeface="+mn-lt"/>
                        <a:ea typeface="+mn-ea"/>
                        <a:cs typeface="+mn-cs"/>
                      </a:endParaRPr>
                    </a:p>
                  </a:txBody>
                  <a:tcPr marL="87630" marR="87630" marT="43815" marB="43815">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tcPr>
                </a:tc>
                <a:extLst>
                  <a:ext uri="{0D108BD9-81ED-4DB2-BD59-A6C34878D82A}">
                    <a16:rowId xmlns:a16="http://schemas.microsoft.com/office/drawing/2014/main" val="3622511862"/>
                  </a:ext>
                </a:extLst>
              </a:tr>
              <a:tr h="718688">
                <a:tc>
                  <a:txBody>
                    <a:bodyPr/>
                    <a:lstStyle/>
                    <a:p>
                      <a:pPr marL="0" algn="ctr" defTabSz="914400" rtl="0" eaLnBrk="1" latinLnBrk="0" hangingPunct="1">
                        <a:lnSpc>
                          <a:spcPct val="107000"/>
                        </a:lnSpc>
                        <a:spcAft>
                          <a:spcPts val="800"/>
                        </a:spcAft>
                      </a:pPr>
                      <a:r>
                        <a:rPr lang="en-AU" sz="1800" b="0" kern="1200" dirty="0">
                          <a:solidFill>
                            <a:schemeClr val="dk1"/>
                          </a:solidFill>
                          <a:effectLst/>
                          <a:latin typeface="+mn-lt"/>
                          <a:ea typeface="+mn-ea"/>
                          <a:cs typeface="+mn-cs"/>
                        </a:rPr>
                        <a:t>Supplementary</a:t>
                      </a:r>
                    </a:p>
                  </a:txBody>
                  <a:tcPr marL="87630" marR="87630" marT="43815" marB="43815" anchor="ctr">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solidFill>
                      <a:srgbClr val="F2F2F2"/>
                    </a:solidFill>
                  </a:tcPr>
                </a:tc>
                <a:tc>
                  <a:txBody>
                    <a:bodyPr/>
                    <a:lstStyle/>
                    <a:p>
                      <a:pPr>
                        <a:lnSpc>
                          <a:spcPct val="107000"/>
                        </a:lnSpc>
                        <a:spcAft>
                          <a:spcPts val="800"/>
                        </a:spcAft>
                      </a:pPr>
                      <a:r>
                        <a:rPr lang="en-US" sz="1800" b="0" kern="1200" dirty="0">
                          <a:solidFill>
                            <a:schemeClr val="dk1"/>
                          </a:solidFill>
                          <a:effectLst/>
                          <a:latin typeface="+mn-lt"/>
                          <a:ea typeface="+mn-ea"/>
                          <a:cs typeface="+mn-cs"/>
                        </a:rPr>
                        <a:t>Students with disability are provided with adjustments that are supplementary to the strategies and resources already available for all students within the school.</a:t>
                      </a:r>
                      <a:endParaRPr lang="en-AU" sz="1800" b="0" kern="1200" dirty="0">
                        <a:solidFill>
                          <a:schemeClr val="dk1"/>
                        </a:solidFill>
                        <a:effectLst/>
                        <a:latin typeface="+mn-lt"/>
                        <a:ea typeface="+mn-ea"/>
                        <a:cs typeface="+mn-cs"/>
                      </a:endParaRPr>
                    </a:p>
                  </a:txBody>
                  <a:tcPr marL="87630" marR="87630" marT="43815" marB="43815">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tcPr>
                </a:tc>
                <a:extLst>
                  <a:ext uri="{0D108BD9-81ED-4DB2-BD59-A6C34878D82A}">
                    <a16:rowId xmlns:a16="http://schemas.microsoft.com/office/drawing/2014/main" val="654647543"/>
                  </a:ext>
                </a:extLst>
              </a:tr>
              <a:tr h="355388">
                <a:tc>
                  <a:txBody>
                    <a:bodyPr/>
                    <a:lstStyle/>
                    <a:p>
                      <a:pPr marL="0" algn="ctr" defTabSz="914400" rtl="0" eaLnBrk="1" latinLnBrk="0" hangingPunct="1">
                        <a:lnSpc>
                          <a:spcPct val="107000"/>
                        </a:lnSpc>
                        <a:spcAft>
                          <a:spcPts val="800"/>
                        </a:spcAft>
                      </a:pPr>
                      <a:r>
                        <a:rPr lang="en-AU" sz="1800" b="0" kern="1200" dirty="0">
                          <a:solidFill>
                            <a:schemeClr val="dk1"/>
                          </a:solidFill>
                          <a:effectLst/>
                          <a:latin typeface="+mn-lt"/>
                          <a:ea typeface="+mn-ea"/>
                          <a:cs typeface="+mn-cs"/>
                        </a:rPr>
                        <a:t>Substantial</a:t>
                      </a:r>
                    </a:p>
                  </a:txBody>
                  <a:tcPr marL="87630" marR="87630" marT="43815" marB="43815" anchor="ctr">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solidFill>
                      <a:srgbClr val="F2F2F2"/>
                    </a:solidFill>
                  </a:tcPr>
                </a:tc>
                <a:tc>
                  <a:txBody>
                    <a:bodyPr/>
                    <a:lstStyle/>
                    <a:p>
                      <a:pPr>
                        <a:lnSpc>
                          <a:spcPct val="107000"/>
                        </a:lnSpc>
                        <a:spcAft>
                          <a:spcPts val="800"/>
                        </a:spcAft>
                      </a:pPr>
                      <a:r>
                        <a:rPr lang="en-US" sz="1800" b="0" kern="1200">
                          <a:solidFill>
                            <a:schemeClr val="dk1"/>
                          </a:solidFill>
                          <a:effectLst/>
                          <a:latin typeface="+mn-lt"/>
                          <a:ea typeface="+mn-ea"/>
                          <a:cs typeface="+mn-cs"/>
                        </a:rPr>
                        <a:t>Students with disability who have more substantial support needs are provided with essential adjustments and considerable adult assistance.</a:t>
                      </a:r>
                      <a:endParaRPr lang="en-AU" sz="1800" b="0" kern="1200">
                        <a:solidFill>
                          <a:schemeClr val="dk1"/>
                        </a:solidFill>
                        <a:effectLst/>
                        <a:latin typeface="+mn-lt"/>
                        <a:ea typeface="+mn-ea"/>
                        <a:cs typeface="+mn-cs"/>
                      </a:endParaRPr>
                    </a:p>
                  </a:txBody>
                  <a:tcPr marL="87630" marR="87630" marT="43815" marB="43815">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tcPr>
                </a:tc>
                <a:extLst>
                  <a:ext uri="{0D108BD9-81ED-4DB2-BD59-A6C34878D82A}">
                    <a16:rowId xmlns:a16="http://schemas.microsoft.com/office/drawing/2014/main" val="673516279"/>
                  </a:ext>
                </a:extLst>
              </a:tr>
              <a:tr h="431456">
                <a:tc>
                  <a:txBody>
                    <a:bodyPr/>
                    <a:lstStyle/>
                    <a:p>
                      <a:pPr marL="0" algn="ctr" defTabSz="914400" rtl="0" eaLnBrk="1" latinLnBrk="0" hangingPunct="1">
                        <a:lnSpc>
                          <a:spcPct val="107000"/>
                        </a:lnSpc>
                        <a:spcAft>
                          <a:spcPts val="800"/>
                        </a:spcAft>
                      </a:pPr>
                      <a:r>
                        <a:rPr lang="en-AU" sz="1800" b="0" kern="1200" dirty="0">
                          <a:solidFill>
                            <a:schemeClr val="dk1"/>
                          </a:solidFill>
                          <a:effectLst/>
                          <a:latin typeface="+mn-lt"/>
                          <a:ea typeface="+mn-ea"/>
                          <a:cs typeface="+mn-cs"/>
                        </a:rPr>
                        <a:t>Extensive</a:t>
                      </a:r>
                    </a:p>
                  </a:txBody>
                  <a:tcPr marL="87630" marR="87630" marT="43815" marB="43815" anchor="ctr">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solidFill>
                      <a:srgbClr val="F2F2F2"/>
                    </a:solidFill>
                  </a:tcPr>
                </a:tc>
                <a:tc>
                  <a:txBody>
                    <a:bodyPr/>
                    <a:lstStyle/>
                    <a:p>
                      <a:pPr>
                        <a:lnSpc>
                          <a:spcPct val="107000"/>
                        </a:lnSpc>
                        <a:spcAft>
                          <a:spcPts val="800"/>
                        </a:spcAft>
                      </a:pPr>
                      <a:r>
                        <a:rPr lang="en-US" sz="1800" b="0" kern="1200" dirty="0">
                          <a:solidFill>
                            <a:schemeClr val="dk1"/>
                          </a:solidFill>
                          <a:effectLst/>
                          <a:latin typeface="+mn-lt"/>
                          <a:ea typeface="+mn-ea"/>
                          <a:cs typeface="+mn-cs"/>
                        </a:rPr>
                        <a:t>Students with disability and very high support needs are provided with extensive targeted measures and sustained levels of intensive support. These adjustments are highly </a:t>
                      </a:r>
                      <a:r>
                        <a:rPr lang="en-US" sz="1800" b="0" kern="1200" dirty="0" err="1">
                          <a:solidFill>
                            <a:schemeClr val="dk1"/>
                          </a:solidFill>
                          <a:effectLst/>
                          <a:latin typeface="+mn-lt"/>
                          <a:ea typeface="+mn-ea"/>
                          <a:cs typeface="+mn-cs"/>
                        </a:rPr>
                        <a:t>individualised</a:t>
                      </a:r>
                      <a:r>
                        <a:rPr lang="en-US" sz="1800" b="0" kern="1200" dirty="0">
                          <a:solidFill>
                            <a:schemeClr val="dk1"/>
                          </a:solidFill>
                          <a:effectLst/>
                          <a:latin typeface="+mn-lt"/>
                          <a:ea typeface="+mn-ea"/>
                          <a:cs typeface="+mn-cs"/>
                        </a:rPr>
                        <a:t>, comprehensive and ongoing.</a:t>
                      </a:r>
                      <a:endParaRPr lang="en-AU" sz="1800" b="0" kern="1200" dirty="0">
                        <a:solidFill>
                          <a:schemeClr val="dk1"/>
                        </a:solidFill>
                        <a:effectLst/>
                        <a:latin typeface="+mn-lt"/>
                        <a:ea typeface="+mn-ea"/>
                        <a:cs typeface="+mn-cs"/>
                      </a:endParaRPr>
                    </a:p>
                  </a:txBody>
                  <a:tcPr marL="87630" marR="87630" marT="43815" marB="43815">
                    <a:lnL w="12700" cap="flat" cmpd="sng" algn="ctr">
                      <a:solidFill>
                        <a:srgbClr val="36484C"/>
                      </a:solidFill>
                      <a:prstDash val="solid"/>
                      <a:round/>
                      <a:headEnd type="none" w="med" len="med"/>
                      <a:tailEnd type="none" w="med" len="med"/>
                    </a:lnL>
                    <a:lnR w="12700" cap="flat" cmpd="sng" algn="ctr">
                      <a:solidFill>
                        <a:srgbClr val="36484C"/>
                      </a:solidFill>
                      <a:prstDash val="solid"/>
                      <a:round/>
                      <a:headEnd type="none" w="med" len="med"/>
                      <a:tailEnd type="none" w="med" len="med"/>
                    </a:lnR>
                    <a:lnT w="12700" cap="flat" cmpd="sng" algn="ctr">
                      <a:solidFill>
                        <a:srgbClr val="36484C"/>
                      </a:solidFill>
                      <a:prstDash val="solid"/>
                      <a:round/>
                      <a:headEnd type="none" w="med" len="med"/>
                      <a:tailEnd type="none" w="med" len="med"/>
                    </a:lnT>
                    <a:lnB w="12700" cap="flat" cmpd="sng" algn="ctr">
                      <a:solidFill>
                        <a:srgbClr val="36484C"/>
                      </a:solidFill>
                      <a:prstDash val="solid"/>
                      <a:round/>
                      <a:headEnd type="none" w="med" len="med"/>
                      <a:tailEnd type="none" w="med" len="med"/>
                    </a:lnB>
                  </a:tcPr>
                </a:tc>
                <a:extLst>
                  <a:ext uri="{0D108BD9-81ED-4DB2-BD59-A6C34878D82A}">
                    <a16:rowId xmlns:a16="http://schemas.microsoft.com/office/drawing/2014/main" val="168770170"/>
                  </a:ext>
                </a:extLst>
              </a:tr>
            </a:tbl>
          </a:graphicData>
        </a:graphic>
      </p:graphicFrame>
    </p:spTree>
    <p:extLst>
      <p:ext uri="{BB962C8B-B14F-4D97-AF65-F5344CB8AC3E}">
        <p14:creationId xmlns:p14="http://schemas.microsoft.com/office/powerpoint/2010/main" val="241637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6503-3752-2D44-BAB4-D9BC7B327798}"/>
              </a:ext>
            </a:extLst>
          </p:cNvPr>
          <p:cNvSpPr>
            <a:spLocks noGrp="1"/>
          </p:cNvSpPr>
          <p:nvPr>
            <p:ph type="title"/>
          </p:nvPr>
        </p:nvSpPr>
        <p:spPr>
          <a:xfrm>
            <a:off x="300939" y="-16770"/>
            <a:ext cx="7099300" cy="1325563"/>
          </a:xfrm>
        </p:spPr>
        <p:txBody>
          <a:bodyPr/>
          <a:lstStyle/>
          <a:p>
            <a:r>
              <a:rPr lang="en-AU" dirty="0"/>
              <a:t>6.  What are the categories of disability?</a:t>
            </a:r>
          </a:p>
        </p:txBody>
      </p:sp>
      <p:sp>
        <p:nvSpPr>
          <p:cNvPr id="4" name="Content Placeholder 3">
            <a:extLst>
              <a:ext uri="{FF2B5EF4-FFF2-40B4-BE49-F238E27FC236}">
                <a16:creationId xmlns:a16="http://schemas.microsoft.com/office/drawing/2014/main" id="{0C63A9AE-35A0-F649-BC19-861111057E47}"/>
              </a:ext>
            </a:extLst>
          </p:cNvPr>
          <p:cNvSpPr>
            <a:spLocks noGrp="1"/>
          </p:cNvSpPr>
          <p:nvPr>
            <p:ph sz="half" idx="2"/>
          </p:nvPr>
        </p:nvSpPr>
        <p:spPr>
          <a:xfrm>
            <a:off x="300939" y="935339"/>
            <a:ext cx="11052860" cy="5281312"/>
          </a:xfrm>
        </p:spPr>
        <p:txBody>
          <a:bodyPr>
            <a:noAutofit/>
          </a:bodyPr>
          <a:lstStyle/>
          <a:p>
            <a:pPr marL="622300" indent="-406400"/>
            <a:r>
              <a:rPr lang="en-AU" sz="2000" dirty="0"/>
              <a:t>When counting students in the NCCD, there are four broad categories of disability to consider:</a:t>
            </a:r>
            <a:endParaRPr lang="en-AU" sz="2000" u="sng" dirty="0">
              <a:solidFill>
                <a:schemeClr val="accent3"/>
              </a:solidFill>
            </a:endParaRPr>
          </a:p>
          <a:p>
            <a:pPr marL="1257300" lvl="1" indent="-533400">
              <a:buFont typeface="Courier New" panose="02070309020205020404" pitchFamily="49" charset="0"/>
              <a:buChar char="o"/>
              <a:tabLst>
                <a:tab pos="1257300" algn="l"/>
              </a:tabLst>
            </a:pPr>
            <a:r>
              <a:rPr lang="en-AU" sz="2000" dirty="0"/>
              <a:t>Physical</a:t>
            </a:r>
          </a:p>
          <a:p>
            <a:pPr marL="1257300" lvl="1" indent="-533400">
              <a:buFont typeface="Courier New" panose="02070309020205020404" pitchFamily="49" charset="0"/>
              <a:buChar char="o"/>
              <a:tabLst>
                <a:tab pos="1257300" algn="l"/>
              </a:tabLst>
            </a:pPr>
            <a:r>
              <a:rPr lang="en-AU" sz="2000" dirty="0"/>
              <a:t>Cognitive</a:t>
            </a:r>
          </a:p>
          <a:p>
            <a:pPr marL="1257300" lvl="1" indent="-533400">
              <a:buFont typeface="Courier New" panose="02070309020205020404" pitchFamily="49" charset="0"/>
              <a:buChar char="o"/>
              <a:tabLst>
                <a:tab pos="1257300" algn="l"/>
              </a:tabLst>
            </a:pPr>
            <a:r>
              <a:rPr lang="en-AU" sz="2000" dirty="0"/>
              <a:t>Sensory</a:t>
            </a:r>
          </a:p>
          <a:p>
            <a:pPr marL="1257300" lvl="1" indent="-533400">
              <a:buFont typeface="Courier New" panose="02070309020205020404" pitchFamily="49" charset="0"/>
              <a:buChar char="o"/>
              <a:tabLst>
                <a:tab pos="1257300" algn="l"/>
              </a:tabLst>
            </a:pPr>
            <a:r>
              <a:rPr lang="en-AU" sz="2000" dirty="0"/>
              <a:t>Social/emotional</a:t>
            </a:r>
          </a:p>
          <a:p>
            <a:pPr marL="622300" indent="-406400"/>
            <a:r>
              <a:rPr lang="en-AU" sz="2000" dirty="0"/>
              <a:t>The categories of disability are derived from the DDA.</a:t>
            </a:r>
          </a:p>
          <a:p>
            <a:pPr marL="622300" indent="-406400"/>
            <a:r>
              <a:rPr lang="en-AU" sz="2000" dirty="0"/>
              <a:t>Schools should select whichever disability category has the greatest impact on the student’s learning or participation in education </a:t>
            </a:r>
            <a:r>
              <a:rPr lang="en-AU" sz="2000" dirty="0">
                <a:latin typeface="Verdana" panose="020B0604030504040204" pitchFamily="34" charset="0"/>
                <a:ea typeface="Verdana" panose="020B0604030504040204" pitchFamily="34" charset="0"/>
              </a:rPr>
              <a:t>– </a:t>
            </a:r>
            <a:r>
              <a:rPr lang="en-AU" sz="2000" dirty="0"/>
              <a:t>whichever is the main driver or focus of the adjustments being provided.</a:t>
            </a:r>
          </a:p>
          <a:p>
            <a:pPr marL="622300" indent="-406400"/>
            <a:r>
              <a:rPr lang="en-AU" sz="2000" dirty="0"/>
              <a:t>If a student has multiple disabilities or does not readily fit within one category, schools should select the disability category that requires the greatest extent of reasonable adjustment to enable the student to access and participate in education.</a:t>
            </a:r>
            <a:endParaRPr lang="en-AU" sz="2000" dirty="0">
              <a:highlight>
                <a:srgbClr val="FFFF00"/>
              </a:highlight>
            </a:endParaRPr>
          </a:p>
        </p:txBody>
      </p:sp>
      <p:sp>
        <p:nvSpPr>
          <p:cNvPr id="7" name="Footer Placeholder 6">
            <a:extLst>
              <a:ext uri="{FF2B5EF4-FFF2-40B4-BE49-F238E27FC236}">
                <a16:creationId xmlns:a16="http://schemas.microsoft.com/office/drawing/2014/main" id="{0CC737B7-610C-844E-9943-3FF2FB34C85B}"/>
              </a:ext>
            </a:extLst>
          </p:cNvPr>
          <p:cNvSpPr>
            <a:spLocks noGrp="1"/>
          </p:cNvSpPr>
          <p:nvPr>
            <p:ph type="ftr" sz="quarter" idx="11"/>
          </p:nvPr>
        </p:nvSpPr>
        <p:spPr/>
        <p:txBody>
          <a:bodyPr/>
          <a:lstStyle/>
          <a:p>
            <a:r>
              <a:rPr lang="en-AU" dirty="0"/>
              <a:t>Understanding the NCCD</a:t>
            </a:r>
          </a:p>
        </p:txBody>
      </p:sp>
      <p:sp>
        <p:nvSpPr>
          <p:cNvPr id="8" name="Slide Number Placeholder 7">
            <a:extLst>
              <a:ext uri="{FF2B5EF4-FFF2-40B4-BE49-F238E27FC236}">
                <a16:creationId xmlns:a16="http://schemas.microsoft.com/office/drawing/2014/main" id="{F001DC71-9273-7045-9B50-0544E1CD5B18}"/>
              </a:ext>
            </a:extLst>
          </p:cNvPr>
          <p:cNvSpPr>
            <a:spLocks noGrp="1"/>
          </p:cNvSpPr>
          <p:nvPr>
            <p:ph type="sldNum" sz="quarter" idx="12"/>
          </p:nvPr>
        </p:nvSpPr>
        <p:spPr/>
        <p:txBody>
          <a:bodyPr/>
          <a:lstStyle/>
          <a:p>
            <a:fld id="{F6AC30FE-F817-CB4D-A594-AECBC303F8F0}" type="slidenum">
              <a:rPr lang="en-AU" smtClean="0"/>
              <a:t>11</a:t>
            </a:fld>
            <a:endParaRPr lang="en-AU"/>
          </a:p>
        </p:txBody>
      </p:sp>
    </p:spTree>
    <p:extLst>
      <p:ext uri="{BB962C8B-B14F-4D97-AF65-F5344CB8AC3E}">
        <p14:creationId xmlns:p14="http://schemas.microsoft.com/office/powerpoint/2010/main" val="3080190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a:xfrm>
            <a:off x="227895" y="-108077"/>
            <a:ext cx="11125904" cy="1325563"/>
          </a:xfrm>
        </p:spPr>
        <p:txBody>
          <a:bodyPr/>
          <a:lstStyle/>
          <a:p>
            <a:r>
              <a:rPr lang="en-US" dirty="0"/>
              <a:t>6.  What are the categories of disability?</a:t>
            </a:r>
            <a:endParaRPr lang="en-AU" dirty="0"/>
          </a:p>
        </p:txBody>
      </p:sp>
      <p:sp>
        <p:nvSpPr>
          <p:cNvPr id="12"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p:txBody>
          <a:bodyPr/>
          <a:lstStyle/>
          <a:p>
            <a:r>
              <a:rPr lang="en-AU" dirty="0"/>
              <a:t>Understanding the NCCD</a:t>
            </a: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12</a:t>
            </a:fld>
            <a:endParaRPr lang="en-AU"/>
          </a:p>
        </p:txBody>
      </p:sp>
      <p:graphicFrame>
        <p:nvGraphicFramePr>
          <p:cNvPr id="10" name="Table 9"/>
          <p:cNvGraphicFramePr>
            <a:graphicFrameLocks noGrp="1"/>
          </p:cNvGraphicFramePr>
          <p:nvPr>
            <p:extLst>
              <p:ext uri="{D42A27DB-BD31-4B8C-83A1-F6EECF244321}">
                <p14:modId xmlns:p14="http://schemas.microsoft.com/office/powerpoint/2010/main" val="2113327549"/>
              </p:ext>
            </p:extLst>
          </p:nvPr>
        </p:nvGraphicFramePr>
        <p:xfrm>
          <a:off x="723900" y="901692"/>
          <a:ext cx="10922000" cy="5185160"/>
        </p:xfrm>
        <a:graphic>
          <a:graphicData uri="http://schemas.openxmlformats.org/drawingml/2006/table">
            <a:tbl>
              <a:tblPr firstRow="1" firstCol="1" bandRow="1">
                <a:tableStyleId>{1FECB4D8-DB02-4DC6-A0A2-4F2EBAE1DC90}</a:tableStyleId>
              </a:tblPr>
              <a:tblGrid>
                <a:gridCol w="8572500">
                  <a:extLst>
                    <a:ext uri="{9D8B030D-6E8A-4147-A177-3AD203B41FA5}">
                      <a16:colId xmlns:a16="http://schemas.microsoft.com/office/drawing/2014/main" val="1866883727"/>
                    </a:ext>
                  </a:extLst>
                </a:gridCol>
                <a:gridCol w="2349500">
                  <a:extLst>
                    <a:ext uri="{9D8B030D-6E8A-4147-A177-3AD203B41FA5}">
                      <a16:colId xmlns:a16="http://schemas.microsoft.com/office/drawing/2014/main" val="1007838252"/>
                    </a:ext>
                  </a:extLst>
                </a:gridCol>
              </a:tblGrid>
              <a:tr h="800108">
                <a:tc>
                  <a:txBody>
                    <a:bodyPr/>
                    <a:lstStyle/>
                    <a:p>
                      <a:pPr marL="72000">
                        <a:lnSpc>
                          <a:spcPct val="120000"/>
                        </a:lnSpc>
                        <a:spcBef>
                          <a:spcPts val="600"/>
                        </a:spcBef>
                        <a:spcAft>
                          <a:spcPts val="600"/>
                        </a:spcAft>
                      </a:pPr>
                      <a:r>
                        <a:rPr lang="en-US" sz="1800" dirty="0">
                          <a:effectLst/>
                        </a:rPr>
                        <a:t>Definitions from the </a:t>
                      </a:r>
                      <a:r>
                        <a:rPr lang="en-US" sz="1800" i="1" dirty="0">
                          <a:effectLst/>
                        </a:rPr>
                        <a:t>Disability Discrimination Act 1992 </a:t>
                      </a:r>
                      <a:r>
                        <a:rPr lang="en-US" sz="1800" dirty="0">
                          <a:effectLst/>
                        </a:rPr>
                        <a:t>and the Disability Standards for Education 2005</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72000" algn="ctr">
                        <a:lnSpc>
                          <a:spcPct val="120000"/>
                        </a:lnSpc>
                        <a:spcBef>
                          <a:spcPts val="600"/>
                        </a:spcBef>
                        <a:spcAft>
                          <a:spcPts val="600"/>
                        </a:spcAft>
                      </a:pPr>
                      <a:r>
                        <a:rPr lang="en-US" sz="1800" dirty="0">
                          <a:effectLst/>
                        </a:rPr>
                        <a:t>NCCD categories</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8580" marR="68580" marT="0" marB="0"/>
                </a:tc>
                <a:extLst>
                  <a:ext uri="{0D108BD9-81ED-4DB2-BD59-A6C34878D82A}">
                    <a16:rowId xmlns:a16="http://schemas.microsoft.com/office/drawing/2014/main" val="423865456"/>
                  </a:ext>
                </a:extLst>
              </a:tr>
              <a:tr h="324203">
                <a:tc>
                  <a:txBody>
                    <a:bodyPr/>
                    <a:lstStyle/>
                    <a:p>
                      <a:pPr marL="72000" algn="l">
                        <a:lnSpc>
                          <a:spcPct val="120000"/>
                        </a:lnSpc>
                        <a:spcBef>
                          <a:spcPts val="1000"/>
                        </a:spcBef>
                        <a:spcAft>
                          <a:spcPts val="600"/>
                        </a:spcAft>
                      </a:pPr>
                      <a:r>
                        <a:rPr lang="en-US" sz="1800" b="0" dirty="0">
                          <a:effectLst/>
                        </a:rPr>
                        <a:t>Total or partial loss of a part of the body</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lnSpc>
                          <a:spcPct val="120000"/>
                        </a:lnSpc>
                        <a:spcBef>
                          <a:spcPts val="600"/>
                        </a:spcBef>
                        <a:spcAft>
                          <a:spcPts val="600"/>
                        </a:spcAft>
                      </a:pPr>
                      <a:r>
                        <a:rPr lang="en-US" sz="1800" dirty="0">
                          <a:effectLst/>
                        </a:rPr>
                        <a:t>Physical</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171526"/>
                  </a:ext>
                </a:extLst>
              </a:tr>
              <a:tr h="443259">
                <a:tc>
                  <a:txBody>
                    <a:bodyPr/>
                    <a:lstStyle/>
                    <a:p>
                      <a:pPr marL="72000" algn="l">
                        <a:lnSpc>
                          <a:spcPct val="120000"/>
                        </a:lnSpc>
                        <a:spcBef>
                          <a:spcPts val="1000"/>
                        </a:spcBef>
                        <a:spcAft>
                          <a:spcPts val="600"/>
                        </a:spcAft>
                      </a:pPr>
                      <a:r>
                        <a:rPr lang="en-US" sz="1800" b="0" dirty="0">
                          <a:effectLst/>
                        </a:rPr>
                        <a:t>The malfunction, malformation or disfigurement of a part of the person's body</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1427854312"/>
                  </a:ext>
                </a:extLst>
              </a:tr>
              <a:tr h="443259">
                <a:tc>
                  <a:txBody>
                    <a:bodyPr/>
                    <a:lstStyle/>
                    <a:p>
                      <a:pPr marL="72000" algn="l">
                        <a:lnSpc>
                          <a:spcPct val="120000"/>
                        </a:lnSpc>
                        <a:spcBef>
                          <a:spcPts val="1000"/>
                        </a:spcBef>
                        <a:spcAft>
                          <a:spcPts val="600"/>
                        </a:spcAft>
                      </a:pPr>
                      <a:r>
                        <a:rPr lang="en-US" sz="1800" b="0" dirty="0">
                          <a:effectLst/>
                        </a:rPr>
                        <a:t>The presence in the body of organisms causing disease or illness</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1210243988"/>
                  </a:ext>
                </a:extLst>
              </a:tr>
              <a:tr h="443259">
                <a:tc>
                  <a:txBody>
                    <a:bodyPr/>
                    <a:lstStyle/>
                    <a:p>
                      <a:pPr marL="72000" algn="l">
                        <a:lnSpc>
                          <a:spcPct val="120000"/>
                        </a:lnSpc>
                        <a:spcBef>
                          <a:spcPts val="1000"/>
                        </a:spcBef>
                        <a:spcAft>
                          <a:spcPts val="600"/>
                        </a:spcAft>
                      </a:pPr>
                      <a:r>
                        <a:rPr lang="en-US" sz="1800" b="0" dirty="0">
                          <a:effectLst/>
                        </a:rPr>
                        <a:t>The presence in the body of organisms capable of causing disease or illness</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1718525154"/>
                  </a:ext>
                </a:extLst>
              </a:tr>
              <a:tr h="443259">
                <a:tc>
                  <a:txBody>
                    <a:bodyPr/>
                    <a:lstStyle/>
                    <a:p>
                      <a:pPr marL="72000" algn="l">
                        <a:lnSpc>
                          <a:spcPct val="120000"/>
                        </a:lnSpc>
                        <a:spcBef>
                          <a:spcPts val="1000"/>
                        </a:spcBef>
                        <a:spcAft>
                          <a:spcPts val="600"/>
                        </a:spcAft>
                      </a:pPr>
                      <a:r>
                        <a:rPr lang="en-US" sz="1800" b="0" dirty="0">
                          <a:effectLst/>
                        </a:rPr>
                        <a:t>Total or partial loss of the person's bodily or mental functions</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lnSpc>
                          <a:spcPct val="120000"/>
                        </a:lnSpc>
                        <a:spcBef>
                          <a:spcPts val="600"/>
                        </a:spcBef>
                        <a:spcAft>
                          <a:spcPts val="600"/>
                        </a:spcAft>
                      </a:pPr>
                      <a:r>
                        <a:rPr lang="en-US" sz="1800" dirty="0">
                          <a:effectLst/>
                        </a:rPr>
                        <a:t>Cognitive</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49753436"/>
                  </a:ext>
                </a:extLst>
              </a:tr>
              <a:tr h="664890">
                <a:tc>
                  <a:txBody>
                    <a:bodyPr/>
                    <a:lstStyle/>
                    <a:p>
                      <a:pPr marL="72000" algn="l">
                        <a:lnSpc>
                          <a:spcPct val="120000"/>
                        </a:lnSpc>
                        <a:spcBef>
                          <a:spcPts val="1000"/>
                        </a:spcBef>
                        <a:spcAft>
                          <a:spcPts val="600"/>
                        </a:spcAft>
                      </a:pPr>
                      <a:r>
                        <a:rPr lang="en-US" sz="1800" b="0" dirty="0">
                          <a:effectLst/>
                        </a:rPr>
                        <a:t>A disorder or malfunction that results in the person learning differently from a person without the disorder or malfunction</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2934230403"/>
                  </a:ext>
                </a:extLst>
              </a:tr>
              <a:tr h="443259">
                <a:tc>
                  <a:txBody>
                    <a:bodyPr/>
                    <a:lstStyle/>
                    <a:p>
                      <a:pPr marL="72000" algn="l">
                        <a:lnSpc>
                          <a:spcPct val="120000"/>
                        </a:lnSpc>
                        <a:spcBef>
                          <a:spcPts val="1000"/>
                        </a:spcBef>
                        <a:spcAft>
                          <a:spcPts val="600"/>
                        </a:spcAft>
                      </a:pPr>
                      <a:r>
                        <a:rPr lang="en-US" sz="1800" b="0" dirty="0">
                          <a:effectLst/>
                        </a:rPr>
                        <a:t>Total or partial loss of the person's bodily or mental functions</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lnSpc>
                          <a:spcPct val="120000"/>
                        </a:lnSpc>
                        <a:spcBef>
                          <a:spcPts val="600"/>
                        </a:spcBef>
                        <a:spcAft>
                          <a:spcPts val="600"/>
                        </a:spcAft>
                      </a:pPr>
                      <a:r>
                        <a:rPr lang="en-US" sz="1800" dirty="0">
                          <a:effectLst/>
                        </a:rPr>
                        <a:t>Sensory</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2863494"/>
                  </a:ext>
                </a:extLst>
              </a:tr>
              <a:tr h="443259">
                <a:tc>
                  <a:txBody>
                    <a:bodyPr/>
                    <a:lstStyle/>
                    <a:p>
                      <a:pPr marL="72000" algn="l">
                        <a:lnSpc>
                          <a:spcPct val="120000"/>
                        </a:lnSpc>
                        <a:spcBef>
                          <a:spcPts val="1000"/>
                        </a:spcBef>
                        <a:spcAft>
                          <a:spcPts val="600"/>
                        </a:spcAft>
                      </a:pPr>
                      <a:r>
                        <a:rPr lang="en-US" sz="1800" b="0" dirty="0">
                          <a:effectLst/>
                        </a:rPr>
                        <a:t>The malfunction, malformation or disfigurement of a part of the person's body</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AU"/>
                    </a:p>
                  </a:txBody>
                  <a:tcPr/>
                </a:tc>
                <a:extLst>
                  <a:ext uri="{0D108BD9-81ED-4DB2-BD59-A6C34878D82A}">
                    <a16:rowId xmlns:a16="http://schemas.microsoft.com/office/drawing/2014/main" val="1535995745"/>
                  </a:ext>
                </a:extLst>
              </a:tr>
              <a:tr h="731424">
                <a:tc>
                  <a:txBody>
                    <a:bodyPr/>
                    <a:lstStyle/>
                    <a:p>
                      <a:pPr marL="72000" algn="l">
                        <a:lnSpc>
                          <a:spcPct val="120000"/>
                        </a:lnSpc>
                        <a:spcBef>
                          <a:spcPts val="1000"/>
                        </a:spcBef>
                        <a:spcAft>
                          <a:spcPts val="600"/>
                        </a:spcAft>
                      </a:pPr>
                      <a:r>
                        <a:rPr lang="en-US" sz="1800" b="0" dirty="0">
                          <a:effectLst/>
                        </a:rPr>
                        <a:t>A disorder, illness or disease that affects the person's thought processes, perception of reality, emotions or judgement, or that results in disturbed </a:t>
                      </a:r>
                      <a:r>
                        <a:rPr lang="en-US" sz="1800" b="0" dirty="0" err="1">
                          <a:effectLst/>
                        </a:rPr>
                        <a:t>behaviour</a:t>
                      </a:r>
                      <a:endParaRPr lang="en-AU" sz="1800" b="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20000"/>
                        </a:lnSpc>
                        <a:spcBef>
                          <a:spcPts val="600"/>
                        </a:spcBef>
                        <a:spcAft>
                          <a:spcPts val="600"/>
                        </a:spcAft>
                      </a:pPr>
                      <a:r>
                        <a:rPr lang="en-US" sz="1800" dirty="0">
                          <a:effectLst/>
                        </a:rPr>
                        <a:t>Social/emotional</a:t>
                      </a:r>
                      <a:endParaRPr lang="en-AU" sz="1800" dirty="0">
                        <a:solidFill>
                          <a:srgbClr val="37424A"/>
                        </a:solidFill>
                        <a:effectLst/>
                        <a:latin typeface="Arial" panose="020B0604020202020204" pitchFamily="34" charset="0"/>
                        <a:ea typeface="SimHei"/>
                        <a:cs typeface="Arial" panose="020B0604020202020204" pitchFamily="34" charset="0"/>
                      </a:endParaRPr>
                    </a:p>
                  </a:txBody>
                  <a:tcPr marL="63740" marR="6374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46544861"/>
                  </a:ext>
                </a:extLst>
              </a:tr>
            </a:tbl>
          </a:graphicData>
        </a:graphic>
      </p:graphicFrame>
    </p:spTree>
    <p:extLst>
      <p:ext uri="{BB962C8B-B14F-4D97-AF65-F5344CB8AC3E}">
        <p14:creationId xmlns:p14="http://schemas.microsoft.com/office/powerpoint/2010/main" val="344664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EE2D2-17B4-6C4F-93D0-94858B6B0125}"/>
              </a:ext>
            </a:extLst>
          </p:cNvPr>
          <p:cNvSpPr>
            <a:spLocks noGrp="1"/>
          </p:cNvSpPr>
          <p:nvPr>
            <p:ph type="title"/>
          </p:nvPr>
        </p:nvSpPr>
        <p:spPr>
          <a:xfrm>
            <a:off x="249381" y="365125"/>
            <a:ext cx="11291829" cy="1325563"/>
          </a:xfrm>
        </p:spPr>
        <p:txBody>
          <a:bodyPr/>
          <a:lstStyle/>
          <a:p>
            <a:r>
              <a:rPr lang="en-AU" dirty="0"/>
              <a:t>7.  What evidence is required to include a student in the NCCD?</a:t>
            </a:r>
          </a:p>
        </p:txBody>
      </p:sp>
      <p:sp>
        <p:nvSpPr>
          <p:cNvPr id="3" name="Content Placeholder 2">
            <a:extLst>
              <a:ext uri="{FF2B5EF4-FFF2-40B4-BE49-F238E27FC236}">
                <a16:creationId xmlns:a16="http://schemas.microsoft.com/office/drawing/2014/main" id="{5B527715-0091-BC41-8AB9-33A49EBEA8E2}"/>
              </a:ext>
            </a:extLst>
          </p:cNvPr>
          <p:cNvSpPr>
            <a:spLocks noGrp="1"/>
          </p:cNvSpPr>
          <p:nvPr>
            <p:ph sz="half" idx="1"/>
          </p:nvPr>
        </p:nvSpPr>
        <p:spPr>
          <a:xfrm>
            <a:off x="838200" y="1483298"/>
            <a:ext cx="10515599" cy="4524917"/>
          </a:xfrm>
        </p:spPr>
        <p:txBody>
          <a:bodyPr>
            <a:normAutofit/>
          </a:bodyPr>
          <a:lstStyle/>
          <a:p>
            <a:pPr marL="533400" indent="-533400"/>
            <a:r>
              <a:rPr lang="en-US" sz="1800" dirty="0"/>
              <a:t>Schools are required to record evidence of the functional impact of a student’s disability and the associated adjustments they receive.</a:t>
            </a:r>
            <a:r>
              <a:rPr lang="en-AU" sz="1800" dirty="0"/>
              <a:t> </a:t>
            </a:r>
          </a:p>
          <a:p>
            <a:pPr marL="533400" indent="-533400"/>
            <a:r>
              <a:rPr lang="en-AU" sz="1800" dirty="0"/>
              <a:t>Each school’s evidence will be contextual and will reflect individual student needs and the school’s learning and support processes and practices.</a:t>
            </a:r>
            <a:endParaRPr lang="en-US" sz="1800" dirty="0"/>
          </a:p>
          <a:p>
            <a:pPr marL="533400" indent="-533400"/>
            <a:r>
              <a:rPr lang="en-US" sz="1800" dirty="0"/>
              <a:t>Evidence falls under four key areas:</a:t>
            </a:r>
          </a:p>
          <a:p>
            <a:pPr marL="901700" lvl="1" indent="-368300">
              <a:buFont typeface="Courier New" panose="02070309020205020404" pitchFamily="49" charset="0"/>
              <a:buChar char="o"/>
            </a:pPr>
            <a:r>
              <a:rPr lang="en-AU" sz="1800" b="1" dirty="0">
                <a:solidFill>
                  <a:schemeClr val="tx1">
                    <a:lumMod val="75000"/>
                  </a:schemeClr>
                </a:solidFill>
              </a:rPr>
              <a:t>assessed individual needs </a:t>
            </a:r>
            <a:r>
              <a:rPr lang="en-AU" sz="1800" dirty="0"/>
              <a:t>of the student</a:t>
            </a:r>
          </a:p>
          <a:p>
            <a:pPr marL="901700" lvl="1" indent="-368300">
              <a:buFont typeface="Courier New" panose="02070309020205020404" pitchFamily="49" charset="0"/>
              <a:buChar char="o"/>
            </a:pPr>
            <a:r>
              <a:rPr lang="en-AU" sz="1800" b="1" dirty="0">
                <a:solidFill>
                  <a:schemeClr val="tx1">
                    <a:lumMod val="75000"/>
                  </a:schemeClr>
                </a:solidFill>
              </a:rPr>
              <a:t>adjustments being provided </a:t>
            </a:r>
            <a:r>
              <a:rPr lang="en-AU" sz="1800" dirty="0"/>
              <a:t>to the student to </a:t>
            </a:r>
            <a:r>
              <a:rPr lang="en-AU" sz="1800" b="1" dirty="0">
                <a:solidFill>
                  <a:schemeClr val="tx1">
                    <a:lumMod val="75000"/>
                  </a:schemeClr>
                </a:solidFill>
              </a:rPr>
              <a:t>address their assessed needs </a:t>
            </a:r>
            <a:r>
              <a:rPr lang="en-AU" sz="1800" dirty="0"/>
              <a:t>associated with disability – this includes support provided within quality differentiated practice</a:t>
            </a:r>
          </a:p>
          <a:p>
            <a:pPr marL="901700" lvl="1" indent="-368300">
              <a:buFont typeface="Courier New" panose="02070309020205020404" pitchFamily="49" charset="0"/>
              <a:buChar char="o"/>
            </a:pPr>
            <a:r>
              <a:rPr lang="en-AU" sz="1800" dirty="0"/>
              <a:t>ongoing </a:t>
            </a:r>
            <a:r>
              <a:rPr lang="en-AU" sz="1800" b="1" dirty="0">
                <a:solidFill>
                  <a:schemeClr val="tx1">
                    <a:lumMod val="75000"/>
                  </a:schemeClr>
                </a:solidFill>
              </a:rPr>
              <a:t>monitoring and review </a:t>
            </a:r>
            <a:r>
              <a:rPr lang="en-AU" sz="1800" dirty="0"/>
              <a:t>of the adjustments</a:t>
            </a:r>
          </a:p>
          <a:p>
            <a:pPr marL="901700" lvl="1" indent="-368300">
              <a:buFont typeface="Courier New" panose="02070309020205020404" pitchFamily="49" charset="0"/>
              <a:buChar char="o"/>
            </a:pPr>
            <a:r>
              <a:rPr lang="en-AU" sz="1800" b="1" dirty="0">
                <a:solidFill>
                  <a:schemeClr val="tx1">
                    <a:lumMod val="75000"/>
                  </a:schemeClr>
                </a:solidFill>
              </a:rPr>
              <a:t>consultation and collaboration</a:t>
            </a:r>
            <a:r>
              <a:rPr lang="en-AU" sz="1800" dirty="0">
                <a:solidFill>
                  <a:schemeClr val="tx1">
                    <a:lumMod val="75000"/>
                  </a:schemeClr>
                </a:solidFill>
              </a:rPr>
              <a:t> </a:t>
            </a:r>
            <a:r>
              <a:rPr lang="en-AU" sz="1800" dirty="0"/>
              <a:t>with the student and/or parents, guardians or carers, or associates.</a:t>
            </a:r>
          </a:p>
        </p:txBody>
      </p:sp>
      <p:sp>
        <p:nvSpPr>
          <p:cNvPr id="5" name="Footer Placeholder 4">
            <a:extLst>
              <a:ext uri="{FF2B5EF4-FFF2-40B4-BE49-F238E27FC236}">
                <a16:creationId xmlns:a16="http://schemas.microsoft.com/office/drawing/2014/main" id="{1BE915F5-C916-4D4D-98AD-CF0772EF1662}"/>
              </a:ext>
            </a:extLst>
          </p:cNvPr>
          <p:cNvSpPr>
            <a:spLocks noGrp="1"/>
          </p:cNvSpPr>
          <p:nvPr>
            <p:ph type="ftr" sz="quarter" idx="11"/>
          </p:nvPr>
        </p:nvSpPr>
        <p:spPr/>
        <p:txBody>
          <a:bodyPr/>
          <a:lstStyle/>
          <a:p>
            <a:r>
              <a:rPr lang="en-AU" dirty="0"/>
              <a:t>Understanding the NCCD</a:t>
            </a:r>
          </a:p>
        </p:txBody>
      </p:sp>
      <p:sp>
        <p:nvSpPr>
          <p:cNvPr id="6" name="Slide Number Placeholder 5">
            <a:extLst>
              <a:ext uri="{FF2B5EF4-FFF2-40B4-BE49-F238E27FC236}">
                <a16:creationId xmlns:a16="http://schemas.microsoft.com/office/drawing/2014/main" id="{86C0607A-3BB0-494B-BC28-8B37B4BF310A}"/>
              </a:ext>
            </a:extLst>
          </p:cNvPr>
          <p:cNvSpPr>
            <a:spLocks noGrp="1"/>
          </p:cNvSpPr>
          <p:nvPr>
            <p:ph type="sldNum" sz="quarter" idx="12"/>
          </p:nvPr>
        </p:nvSpPr>
        <p:spPr/>
        <p:txBody>
          <a:bodyPr/>
          <a:lstStyle/>
          <a:p>
            <a:fld id="{F6AC30FE-F817-CB4D-A594-AECBC303F8F0}" type="slidenum">
              <a:rPr lang="en-AU" smtClean="0"/>
              <a:t>13</a:t>
            </a:fld>
            <a:endParaRPr lang="en-AU"/>
          </a:p>
        </p:txBody>
      </p:sp>
    </p:spTree>
    <p:extLst>
      <p:ext uri="{BB962C8B-B14F-4D97-AF65-F5344CB8AC3E}">
        <p14:creationId xmlns:p14="http://schemas.microsoft.com/office/powerpoint/2010/main" val="1977166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EE2D2-17B4-6C4F-93D0-94858B6B0125}"/>
              </a:ext>
            </a:extLst>
          </p:cNvPr>
          <p:cNvSpPr>
            <a:spLocks noGrp="1"/>
          </p:cNvSpPr>
          <p:nvPr>
            <p:ph type="title"/>
          </p:nvPr>
        </p:nvSpPr>
        <p:spPr>
          <a:xfrm>
            <a:off x="613458" y="173620"/>
            <a:ext cx="11056917" cy="1325563"/>
          </a:xfrm>
        </p:spPr>
        <p:txBody>
          <a:bodyPr/>
          <a:lstStyle/>
          <a:p>
            <a:r>
              <a:rPr lang="en-AU" dirty="0"/>
              <a:t>8.  How can schools collate and store evidence?</a:t>
            </a:r>
          </a:p>
        </p:txBody>
      </p:sp>
      <p:sp>
        <p:nvSpPr>
          <p:cNvPr id="3" name="Content Placeholder 2">
            <a:extLst>
              <a:ext uri="{FF2B5EF4-FFF2-40B4-BE49-F238E27FC236}">
                <a16:creationId xmlns:a16="http://schemas.microsoft.com/office/drawing/2014/main" id="{5B527715-0091-BC41-8AB9-33A49EBEA8E2}"/>
              </a:ext>
            </a:extLst>
          </p:cNvPr>
          <p:cNvSpPr>
            <a:spLocks noGrp="1"/>
          </p:cNvSpPr>
          <p:nvPr>
            <p:ph sz="half" idx="1"/>
          </p:nvPr>
        </p:nvSpPr>
        <p:spPr>
          <a:xfrm>
            <a:off x="613459" y="1215342"/>
            <a:ext cx="10333941" cy="5034987"/>
          </a:xfrm>
        </p:spPr>
        <p:txBody>
          <a:bodyPr>
            <a:noAutofit/>
          </a:bodyPr>
          <a:lstStyle/>
          <a:p>
            <a:pPr marL="533400" indent="-533400"/>
            <a:r>
              <a:rPr lang="en-AU" sz="2000" dirty="0"/>
              <a:t>Evidence and any associated records for the NCCD must be kept for a minimum of 7 years, as required by Section 37 of the </a:t>
            </a:r>
            <a:r>
              <a:rPr lang="en-AU" sz="2000" i="1" dirty="0"/>
              <a:t>Australian Education Regulation 2013</a:t>
            </a:r>
            <a:r>
              <a:rPr lang="en-AU" sz="2000" dirty="0"/>
              <a:t>. </a:t>
            </a:r>
          </a:p>
          <a:p>
            <a:pPr marL="533400" indent="-533400"/>
            <a:r>
              <a:rPr lang="en-AU" sz="2000" dirty="0"/>
              <a:t>It is highly recommended that schools develop processes to record, store and maintain evidence as part of day-to-day activities.</a:t>
            </a:r>
          </a:p>
          <a:p>
            <a:pPr marL="533400" indent="-533400"/>
            <a:r>
              <a:rPr lang="en-AU" sz="2000" dirty="0"/>
              <a:t>The evidence will reflect a wide range of practices in schools for meeting the educational needs of students with disability. </a:t>
            </a:r>
          </a:p>
          <a:p>
            <a:pPr marL="533400" indent="-533400"/>
            <a:r>
              <a:rPr lang="en-AU" sz="2000" dirty="0"/>
              <a:t>Evidence may include teacher judgements based on observation, specialist diagnosis reports, individualised/personalised learning planning, records of assessments, and records of discussions with parents, guardians or carers and (if appropriate) the student as part of the process for determining and providing adjustments.</a:t>
            </a:r>
          </a:p>
          <a:p>
            <a:pPr marL="533400" indent="-533400"/>
            <a:r>
              <a:rPr lang="en-US" sz="2000" dirty="0"/>
              <a:t>Schools may consider using a NCCD student summary sheet (or a similar resource) as a way of collating evidence to support the inclusion of a student in the NCCD.</a:t>
            </a:r>
            <a:endParaRPr lang="en-US" sz="2000" dirty="0">
              <a:highlight>
                <a:srgbClr val="FFFF00"/>
              </a:highlight>
            </a:endParaRPr>
          </a:p>
        </p:txBody>
      </p:sp>
      <p:sp>
        <p:nvSpPr>
          <p:cNvPr id="5" name="Footer Placeholder 4">
            <a:extLst>
              <a:ext uri="{FF2B5EF4-FFF2-40B4-BE49-F238E27FC236}">
                <a16:creationId xmlns:a16="http://schemas.microsoft.com/office/drawing/2014/main" id="{1BE915F5-C916-4D4D-98AD-CF0772EF1662}"/>
              </a:ext>
            </a:extLst>
          </p:cNvPr>
          <p:cNvSpPr>
            <a:spLocks noGrp="1"/>
          </p:cNvSpPr>
          <p:nvPr>
            <p:ph type="ftr" sz="quarter" idx="11"/>
          </p:nvPr>
        </p:nvSpPr>
        <p:spPr/>
        <p:txBody>
          <a:bodyPr/>
          <a:lstStyle/>
          <a:p>
            <a:r>
              <a:rPr lang="en-AU" dirty="0"/>
              <a:t>Understanding the NCCD</a:t>
            </a:r>
          </a:p>
        </p:txBody>
      </p:sp>
      <p:sp>
        <p:nvSpPr>
          <p:cNvPr id="6" name="Slide Number Placeholder 5">
            <a:extLst>
              <a:ext uri="{FF2B5EF4-FFF2-40B4-BE49-F238E27FC236}">
                <a16:creationId xmlns:a16="http://schemas.microsoft.com/office/drawing/2014/main" id="{86C0607A-3BB0-494B-BC28-8B37B4BF310A}"/>
              </a:ext>
            </a:extLst>
          </p:cNvPr>
          <p:cNvSpPr>
            <a:spLocks noGrp="1"/>
          </p:cNvSpPr>
          <p:nvPr>
            <p:ph type="sldNum" sz="quarter" idx="12"/>
          </p:nvPr>
        </p:nvSpPr>
        <p:spPr/>
        <p:txBody>
          <a:bodyPr/>
          <a:lstStyle/>
          <a:p>
            <a:fld id="{F6AC30FE-F817-CB4D-A594-AECBC303F8F0}" type="slidenum">
              <a:rPr lang="en-AU" smtClean="0"/>
              <a:t>14</a:t>
            </a:fld>
            <a:endParaRPr lang="en-AU"/>
          </a:p>
        </p:txBody>
      </p:sp>
    </p:spTree>
    <p:extLst>
      <p:ext uri="{BB962C8B-B14F-4D97-AF65-F5344CB8AC3E}">
        <p14:creationId xmlns:p14="http://schemas.microsoft.com/office/powerpoint/2010/main" val="1751422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B32FF-B356-7F49-9920-347159FECA1C}"/>
              </a:ext>
            </a:extLst>
          </p:cNvPr>
          <p:cNvSpPr>
            <a:spLocks noGrp="1"/>
          </p:cNvSpPr>
          <p:nvPr>
            <p:ph type="title"/>
          </p:nvPr>
        </p:nvSpPr>
        <p:spPr>
          <a:xfrm>
            <a:off x="838200" y="365125"/>
            <a:ext cx="9480330" cy="1325563"/>
          </a:xfrm>
        </p:spPr>
        <p:txBody>
          <a:bodyPr/>
          <a:lstStyle/>
          <a:p>
            <a:r>
              <a:rPr lang="en-US" dirty="0"/>
              <a:t>9.  Final consideration</a:t>
            </a:r>
            <a:br>
              <a:rPr lang="en-US" dirty="0"/>
            </a:br>
            <a:endParaRPr lang="en-US" dirty="0"/>
          </a:p>
        </p:txBody>
      </p:sp>
      <p:sp>
        <p:nvSpPr>
          <p:cNvPr id="3" name="Content Placeholder 2">
            <a:extLst>
              <a:ext uri="{FF2B5EF4-FFF2-40B4-BE49-F238E27FC236}">
                <a16:creationId xmlns:a16="http://schemas.microsoft.com/office/drawing/2014/main" id="{6A0CE8C4-46E7-9A48-BBF8-FB858D3C4E7B}"/>
              </a:ext>
            </a:extLst>
          </p:cNvPr>
          <p:cNvSpPr>
            <a:spLocks noGrp="1"/>
          </p:cNvSpPr>
          <p:nvPr>
            <p:ph idx="1"/>
          </p:nvPr>
        </p:nvSpPr>
        <p:spPr>
          <a:xfrm>
            <a:off x="838200" y="1256014"/>
            <a:ext cx="10007600" cy="4869024"/>
          </a:xfrm>
        </p:spPr>
        <p:txBody>
          <a:bodyPr>
            <a:noAutofit/>
          </a:bodyPr>
          <a:lstStyle/>
          <a:p>
            <a:pPr marL="533400" indent="-533400"/>
            <a:r>
              <a:rPr lang="en-AU" sz="2000" dirty="0"/>
              <a:t>Not all students with a disability will require adjustments to access and participate in learning on the same basis as students without disability. </a:t>
            </a:r>
          </a:p>
          <a:p>
            <a:pPr marL="533400" indent="-533400"/>
            <a:r>
              <a:rPr lang="en-AU" sz="2000" dirty="0"/>
              <a:t>Not all students requiring adjustments to the curriculum, instruction or environment will have a disability.</a:t>
            </a:r>
          </a:p>
          <a:p>
            <a:pPr marL="533400" indent="-533400"/>
            <a:r>
              <a:rPr lang="en-AU" sz="2000" dirty="0"/>
              <a:t>Students with disability requiring adjustments to one aspect of their learning may not require the same adjustment, if any, to another.</a:t>
            </a:r>
          </a:p>
          <a:p>
            <a:pPr marL="533400" indent="-533400"/>
            <a:r>
              <a:rPr lang="en-AU" sz="2000" dirty="0"/>
              <a:t>Students with the same disability may not require equivalent adjustments.</a:t>
            </a:r>
          </a:p>
          <a:p>
            <a:pPr marL="533400" indent="-533400"/>
            <a:r>
              <a:rPr lang="en-AU" sz="2000" dirty="0"/>
              <a:t>To comply with the Standards, consultation includes the student and their parent, guardian or carer as part of the process to personalise learning.</a:t>
            </a:r>
          </a:p>
          <a:p>
            <a:pPr marL="533400" indent="-533400"/>
            <a:r>
              <a:rPr lang="en-AU" sz="2000" dirty="0"/>
              <a:t>Not every student with a disability will require ongoing adjustments. To comply with the Standards, adjustment reviews should occur regularly, and are changed or withdrawn where necessary.</a:t>
            </a:r>
          </a:p>
        </p:txBody>
      </p:sp>
      <p:sp>
        <p:nvSpPr>
          <p:cNvPr id="4" name="Footer Placeholder 3">
            <a:extLst>
              <a:ext uri="{FF2B5EF4-FFF2-40B4-BE49-F238E27FC236}">
                <a16:creationId xmlns:a16="http://schemas.microsoft.com/office/drawing/2014/main" id="{DE16BCA2-5A1B-EE49-BF0C-B387276BDF67}"/>
              </a:ext>
            </a:extLst>
          </p:cNvPr>
          <p:cNvSpPr>
            <a:spLocks noGrp="1"/>
          </p:cNvSpPr>
          <p:nvPr>
            <p:ph type="ftr" sz="quarter" idx="11"/>
          </p:nvPr>
        </p:nvSpPr>
        <p:spPr/>
        <p:txBody>
          <a:bodyPr/>
          <a:lstStyle/>
          <a:p>
            <a:r>
              <a:rPr lang="en-AU" dirty="0"/>
              <a:t>Understanding the NCCD</a:t>
            </a:r>
          </a:p>
        </p:txBody>
      </p:sp>
      <p:sp>
        <p:nvSpPr>
          <p:cNvPr id="5" name="Slide Number Placeholder 4">
            <a:extLst>
              <a:ext uri="{FF2B5EF4-FFF2-40B4-BE49-F238E27FC236}">
                <a16:creationId xmlns:a16="http://schemas.microsoft.com/office/drawing/2014/main" id="{1234B99C-D8AB-2044-B9F5-03BE3A0E381C}"/>
              </a:ext>
            </a:extLst>
          </p:cNvPr>
          <p:cNvSpPr>
            <a:spLocks noGrp="1"/>
          </p:cNvSpPr>
          <p:nvPr>
            <p:ph type="sldNum" sz="quarter" idx="12"/>
          </p:nvPr>
        </p:nvSpPr>
        <p:spPr/>
        <p:txBody>
          <a:bodyPr/>
          <a:lstStyle/>
          <a:p>
            <a:fld id="{F6AC30FE-F817-CB4D-A594-AECBC303F8F0}" type="slidenum">
              <a:rPr lang="en-AU" smtClean="0"/>
              <a:t>15</a:t>
            </a:fld>
            <a:endParaRPr lang="en-AU"/>
          </a:p>
        </p:txBody>
      </p:sp>
    </p:spTree>
    <p:extLst>
      <p:ext uri="{BB962C8B-B14F-4D97-AF65-F5344CB8AC3E}">
        <p14:creationId xmlns:p14="http://schemas.microsoft.com/office/powerpoint/2010/main" val="37371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3605-10E2-E149-843A-FB06E9AFFFCC}"/>
              </a:ext>
            </a:extLst>
          </p:cNvPr>
          <p:cNvSpPr>
            <a:spLocks noGrp="1"/>
          </p:cNvSpPr>
          <p:nvPr>
            <p:ph type="title"/>
          </p:nvPr>
        </p:nvSpPr>
        <p:spPr>
          <a:xfrm>
            <a:off x="556450" y="388380"/>
            <a:ext cx="4350330" cy="913413"/>
          </a:xfrm>
        </p:spPr>
        <p:txBody>
          <a:bodyPr/>
          <a:lstStyle/>
          <a:p>
            <a:r>
              <a:rPr lang="en-AU" dirty="0"/>
              <a:t>Overview</a:t>
            </a:r>
          </a:p>
        </p:txBody>
      </p:sp>
      <p:sp>
        <p:nvSpPr>
          <p:cNvPr id="3" name="Text Placeholder 2">
            <a:extLst>
              <a:ext uri="{FF2B5EF4-FFF2-40B4-BE49-F238E27FC236}">
                <a16:creationId xmlns:a16="http://schemas.microsoft.com/office/drawing/2014/main" id="{C934AB98-93CE-0A46-B348-8293497C6987}"/>
              </a:ext>
            </a:extLst>
          </p:cNvPr>
          <p:cNvSpPr>
            <a:spLocks noGrp="1"/>
          </p:cNvSpPr>
          <p:nvPr>
            <p:ph type="body" idx="1"/>
          </p:nvPr>
        </p:nvSpPr>
        <p:spPr>
          <a:xfrm>
            <a:off x="119921" y="1407886"/>
            <a:ext cx="6738079" cy="5067865"/>
          </a:xfrm>
        </p:spPr>
        <p:txBody>
          <a:bodyPr>
            <a:normAutofit/>
          </a:bodyPr>
          <a:lstStyle/>
          <a:p>
            <a:pPr marL="1160463" lvl="1" indent="-703263">
              <a:buClrTx/>
              <a:buAutoNum type="arabicPeriod"/>
            </a:pPr>
            <a:r>
              <a:rPr lang="en-US" dirty="0">
                <a:solidFill>
                  <a:schemeClr val="tx1"/>
                </a:solidFill>
                <a:hlinkClick r:id="rId3" action="ppaction://hlinksldjump"/>
              </a:rPr>
              <a:t>What is the NCCD?</a:t>
            </a:r>
            <a:endParaRPr lang="en-AU" dirty="0">
              <a:solidFill>
                <a:schemeClr val="tx1"/>
              </a:solidFill>
            </a:endParaRPr>
          </a:p>
          <a:p>
            <a:pPr marL="1160463" lvl="1" indent="-703263">
              <a:buClrTx/>
              <a:buAutoNum type="arabicPeriod"/>
            </a:pPr>
            <a:r>
              <a:rPr lang="en-US" dirty="0">
                <a:solidFill>
                  <a:schemeClr val="tx1"/>
                </a:solidFill>
                <a:hlinkClick r:id="rId4" action="ppaction://hlinksldjump"/>
              </a:rPr>
              <a:t>What are my professional responsibilities/obligations?</a:t>
            </a:r>
            <a:endParaRPr lang="en-US" dirty="0">
              <a:solidFill>
                <a:schemeClr val="tx1"/>
              </a:solidFill>
            </a:endParaRPr>
          </a:p>
          <a:p>
            <a:pPr marL="1160463" lvl="1" indent="-703263">
              <a:buClrTx/>
              <a:buAutoNum type="arabicPeriod"/>
            </a:pPr>
            <a:r>
              <a:rPr lang="en-US" dirty="0">
                <a:solidFill>
                  <a:schemeClr val="tx1"/>
                </a:solidFill>
                <a:hlinkClick r:id="rId5" action="ppaction://hlinksldjump"/>
              </a:rPr>
              <a:t>What is an adjustment?</a:t>
            </a:r>
            <a:endParaRPr lang="en-US" dirty="0">
              <a:solidFill>
                <a:schemeClr val="tx1"/>
              </a:solidFill>
            </a:endParaRPr>
          </a:p>
          <a:p>
            <a:pPr marL="1160463" lvl="1" indent="-703263">
              <a:buClrTx/>
              <a:buAutoNum type="arabicPeriod"/>
            </a:pPr>
            <a:r>
              <a:rPr lang="en-US" dirty="0">
                <a:solidFill>
                  <a:schemeClr val="tx1"/>
                </a:solidFill>
                <a:hlinkClick r:id="rId6" action="ppaction://hlinksldjump"/>
              </a:rPr>
              <a:t>Which students should be included in the NCCD?</a:t>
            </a:r>
            <a:endParaRPr lang="en-US" dirty="0">
              <a:solidFill>
                <a:schemeClr val="tx1"/>
              </a:solidFill>
            </a:endParaRPr>
          </a:p>
          <a:p>
            <a:pPr marL="1160463" lvl="1" indent="-703263">
              <a:buClrTx/>
              <a:buFont typeface="Wingdings" pitchFamily="2" charset="2"/>
              <a:buAutoNum type="arabicPeriod"/>
            </a:pPr>
            <a:r>
              <a:rPr lang="en-US" dirty="0">
                <a:solidFill>
                  <a:schemeClr val="tx1"/>
                </a:solidFill>
                <a:hlinkClick r:id="rId7" action="ppaction://hlinksldjump"/>
              </a:rPr>
              <a:t>What are the levels of adjustment?</a:t>
            </a:r>
            <a:endParaRPr lang="en-US" dirty="0">
              <a:solidFill>
                <a:schemeClr val="tx1"/>
              </a:solidFill>
            </a:endParaRPr>
          </a:p>
          <a:p>
            <a:pPr marL="1160463" lvl="1" indent="-703263">
              <a:buClrTx/>
              <a:buAutoNum type="arabicPeriod"/>
            </a:pPr>
            <a:r>
              <a:rPr lang="en-US" dirty="0">
                <a:solidFill>
                  <a:schemeClr val="tx1"/>
                </a:solidFill>
                <a:hlinkClick r:id="rId8" action="ppaction://hlinksldjump"/>
              </a:rPr>
              <a:t>What are the categories of disability?</a:t>
            </a:r>
            <a:endParaRPr lang="en-US" dirty="0">
              <a:solidFill>
                <a:schemeClr val="tx1"/>
              </a:solidFill>
            </a:endParaRPr>
          </a:p>
          <a:p>
            <a:pPr marL="1160463" lvl="1" indent="-703263">
              <a:buClrTx/>
              <a:buAutoNum type="arabicPeriod"/>
            </a:pPr>
            <a:r>
              <a:rPr lang="en-US" dirty="0">
                <a:solidFill>
                  <a:schemeClr val="tx1"/>
                </a:solidFill>
                <a:hlinkClick r:id="rId9" action="ppaction://hlinksldjump"/>
              </a:rPr>
              <a:t>What evidence is required to include a student</a:t>
            </a:r>
            <a:br>
              <a:rPr lang="en-US" dirty="0">
                <a:solidFill>
                  <a:schemeClr val="tx1"/>
                </a:solidFill>
                <a:hlinkClick r:id="rId9" action="ppaction://hlinksldjump"/>
              </a:rPr>
            </a:br>
            <a:r>
              <a:rPr lang="en-US" dirty="0">
                <a:solidFill>
                  <a:schemeClr val="tx1"/>
                </a:solidFill>
                <a:hlinkClick r:id="rId9" action="ppaction://hlinksldjump"/>
              </a:rPr>
              <a:t>in the NCCD?</a:t>
            </a:r>
            <a:endParaRPr lang="en-US" dirty="0">
              <a:solidFill>
                <a:schemeClr val="tx1"/>
              </a:solidFill>
            </a:endParaRPr>
          </a:p>
          <a:p>
            <a:pPr marL="1160463" lvl="1" indent="-703263">
              <a:buClrTx/>
              <a:buAutoNum type="arabicPeriod"/>
            </a:pPr>
            <a:r>
              <a:rPr lang="en-US" dirty="0">
                <a:solidFill>
                  <a:schemeClr val="tx1"/>
                </a:solidFill>
                <a:hlinkClick r:id="rId10" action="ppaction://hlinksldjump"/>
              </a:rPr>
              <a:t>How can schools collate and store evidence?</a:t>
            </a:r>
            <a:endParaRPr lang="en-US" dirty="0">
              <a:solidFill>
                <a:schemeClr val="tx1"/>
              </a:solidFill>
            </a:endParaRPr>
          </a:p>
          <a:p>
            <a:pPr marL="1160463" lvl="1" indent="-703263">
              <a:buClrTx/>
              <a:buAutoNum type="arabicPeriod"/>
            </a:pPr>
            <a:r>
              <a:rPr lang="en-US" dirty="0">
                <a:solidFill>
                  <a:schemeClr val="tx1"/>
                </a:solidFill>
                <a:hlinkClick r:id="rId11" action="ppaction://hlinksldjump"/>
              </a:rPr>
              <a:t>Final consideration</a:t>
            </a:r>
            <a:endParaRPr lang="en-AU" dirty="0">
              <a:solidFill>
                <a:schemeClr val="tx1"/>
              </a:solidFill>
            </a:endParaRPr>
          </a:p>
        </p:txBody>
      </p:sp>
    </p:spTree>
    <p:extLst>
      <p:ext uri="{BB962C8B-B14F-4D97-AF65-F5344CB8AC3E}">
        <p14:creationId xmlns:p14="http://schemas.microsoft.com/office/powerpoint/2010/main" val="175964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888B-4585-6643-B126-70269E5C0D00}"/>
              </a:ext>
            </a:extLst>
          </p:cNvPr>
          <p:cNvSpPr>
            <a:spLocks noGrp="1"/>
          </p:cNvSpPr>
          <p:nvPr>
            <p:ph type="title"/>
          </p:nvPr>
        </p:nvSpPr>
        <p:spPr>
          <a:xfrm>
            <a:off x="567159" y="237803"/>
            <a:ext cx="10786640" cy="1325563"/>
          </a:xfrm>
        </p:spPr>
        <p:txBody>
          <a:bodyPr/>
          <a:lstStyle/>
          <a:p>
            <a:r>
              <a:rPr lang="en-AU" dirty="0"/>
              <a:t>1.  What is the NCCD?</a:t>
            </a:r>
          </a:p>
        </p:txBody>
      </p:sp>
      <p:sp>
        <p:nvSpPr>
          <p:cNvPr id="4" name="Content Placeholder 3">
            <a:extLst>
              <a:ext uri="{FF2B5EF4-FFF2-40B4-BE49-F238E27FC236}">
                <a16:creationId xmlns:a16="http://schemas.microsoft.com/office/drawing/2014/main" id="{8E9130EA-0DD2-A64D-9B4D-46C235F1AA1B}"/>
              </a:ext>
            </a:extLst>
          </p:cNvPr>
          <p:cNvSpPr>
            <a:spLocks noGrp="1"/>
          </p:cNvSpPr>
          <p:nvPr>
            <p:ph sz="half" idx="2"/>
          </p:nvPr>
        </p:nvSpPr>
        <p:spPr>
          <a:xfrm>
            <a:off x="567159" y="1376918"/>
            <a:ext cx="10786640" cy="4979431"/>
          </a:xfrm>
        </p:spPr>
        <p:txBody>
          <a:bodyPr>
            <a:noAutofit/>
          </a:bodyPr>
          <a:lstStyle/>
          <a:p>
            <a:pPr marL="533400" indent="-533400"/>
            <a:r>
              <a:rPr lang="en-AU" sz="2200" dirty="0"/>
              <a:t>The NCCD is an annual count of the number of students with disability in schools. </a:t>
            </a:r>
          </a:p>
          <a:p>
            <a:pPr marL="533400" indent="-533400"/>
            <a:r>
              <a:rPr lang="en-AU" sz="2200" dirty="0"/>
              <a:t>It is based on data provided by schools on the number of students with disability who receive adjustments to access and participate in education on the same basis as their peers. </a:t>
            </a:r>
          </a:p>
          <a:p>
            <a:pPr marL="533400" indent="-533400"/>
            <a:r>
              <a:rPr lang="en-AU" sz="2200" dirty="0"/>
              <a:t>The NCCD is based on the judgement of teachers and other professionals working in schools who provide adjustments to support students with disability. </a:t>
            </a:r>
          </a:p>
          <a:p>
            <a:pPr marL="533400" indent="-533400"/>
            <a:r>
              <a:rPr lang="en-AU" sz="2200" dirty="0"/>
              <a:t>Adjustments provided to students are made in consultation with the student and/or their parents, guardians or carers.</a:t>
            </a:r>
          </a:p>
          <a:p>
            <a:pPr marL="533400" indent="-533400"/>
            <a:r>
              <a:rPr lang="en-AU" sz="2200" dirty="0"/>
              <a:t>Since 2018, the Student with Disability loading provided by the Australian Government has been based on the NCCD. </a:t>
            </a:r>
          </a:p>
        </p:txBody>
      </p:sp>
      <p:sp>
        <p:nvSpPr>
          <p:cNvPr id="11" name="Footer Placeholder 10">
            <a:extLst>
              <a:ext uri="{FF2B5EF4-FFF2-40B4-BE49-F238E27FC236}">
                <a16:creationId xmlns:a16="http://schemas.microsoft.com/office/drawing/2014/main" id="{9F17F7A6-5BA3-6E46-B307-EB5B295D8684}"/>
              </a:ext>
            </a:extLst>
          </p:cNvPr>
          <p:cNvSpPr>
            <a:spLocks noGrp="1"/>
          </p:cNvSpPr>
          <p:nvPr>
            <p:ph type="ftr" sz="quarter" idx="11"/>
          </p:nvPr>
        </p:nvSpPr>
        <p:spPr/>
        <p:txBody>
          <a:bodyPr/>
          <a:lstStyle/>
          <a:p>
            <a:r>
              <a:rPr lang="en-AU" dirty="0"/>
              <a:t>Understanding the NCCD</a:t>
            </a:r>
          </a:p>
        </p:txBody>
      </p:sp>
      <p:sp>
        <p:nvSpPr>
          <p:cNvPr id="12" name="Slide Number Placeholder 11">
            <a:extLst>
              <a:ext uri="{FF2B5EF4-FFF2-40B4-BE49-F238E27FC236}">
                <a16:creationId xmlns:a16="http://schemas.microsoft.com/office/drawing/2014/main" id="{FCF80C8D-420B-7D46-B7CA-E829BF8F0DC0}"/>
              </a:ext>
            </a:extLst>
          </p:cNvPr>
          <p:cNvSpPr>
            <a:spLocks noGrp="1"/>
          </p:cNvSpPr>
          <p:nvPr>
            <p:ph type="sldNum" sz="quarter" idx="12"/>
          </p:nvPr>
        </p:nvSpPr>
        <p:spPr/>
        <p:txBody>
          <a:bodyPr/>
          <a:lstStyle/>
          <a:p>
            <a:fld id="{F6AC30FE-F817-CB4D-A594-AECBC303F8F0}" type="slidenum">
              <a:rPr lang="en-AU" smtClean="0"/>
              <a:t>2</a:t>
            </a:fld>
            <a:endParaRPr lang="en-AU"/>
          </a:p>
        </p:txBody>
      </p:sp>
    </p:spTree>
    <p:extLst>
      <p:ext uri="{BB962C8B-B14F-4D97-AF65-F5344CB8AC3E}">
        <p14:creationId xmlns:p14="http://schemas.microsoft.com/office/powerpoint/2010/main" val="112803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DE75-BC3E-9A44-AB30-BED59F066F57}"/>
              </a:ext>
            </a:extLst>
          </p:cNvPr>
          <p:cNvSpPr>
            <a:spLocks noGrp="1"/>
          </p:cNvSpPr>
          <p:nvPr>
            <p:ph type="title"/>
          </p:nvPr>
        </p:nvSpPr>
        <p:spPr>
          <a:xfrm>
            <a:off x="603504" y="365125"/>
            <a:ext cx="10750296" cy="1325563"/>
          </a:xfrm>
        </p:spPr>
        <p:txBody>
          <a:bodyPr/>
          <a:lstStyle/>
          <a:p>
            <a:r>
              <a:rPr lang="en-US" dirty="0"/>
              <a:t>2.  What are my professional responsibilities/obligations?</a:t>
            </a:r>
            <a:br>
              <a:rPr lang="en-US" dirty="0"/>
            </a:br>
            <a:endParaRPr lang="en-AU" dirty="0"/>
          </a:p>
        </p:txBody>
      </p:sp>
      <p:sp>
        <p:nvSpPr>
          <p:cNvPr id="3" name="Content Placeholder 2">
            <a:extLst>
              <a:ext uri="{FF2B5EF4-FFF2-40B4-BE49-F238E27FC236}">
                <a16:creationId xmlns:a16="http://schemas.microsoft.com/office/drawing/2014/main" id="{3E66EFEA-FB8F-234F-B370-54653A801A14}"/>
              </a:ext>
            </a:extLst>
          </p:cNvPr>
          <p:cNvSpPr>
            <a:spLocks noGrp="1"/>
          </p:cNvSpPr>
          <p:nvPr>
            <p:ph idx="1"/>
          </p:nvPr>
        </p:nvSpPr>
        <p:spPr>
          <a:xfrm>
            <a:off x="603504" y="1270660"/>
            <a:ext cx="10750296" cy="4906303"/>
          </a:xfrm>
        </p:spPr>
        <p:txBody>
          <a:bodyPr>
            <a:normAutofit fontScale="92500"/>
          </a:bodyPr>
          <a:lstStyle/>
          <a:p>
            <a:pPr marL="444500" lvl="1" indent="-442913"/>
            <a:r>
              <a:rPr lang="en-AU" sz="2200" dirty="0"/>
              <a:t>Under the </a:t>
            </a:r>
            <a:r>
              <a:rPr lang="en-AU" sz="2200" i="1" u="sng" dirty="0">
                <a:hlinkClick r:id="rId3"/>
              </a:rPr>
              <a:t>Disability Discrimination Act 1992</a:t>
            </a:r>
            <a:r>
              <a:rPr lang="en-AU" sz="2200" dirty="0"/>
              <a:t> (DDA) and the </a:t>
            </a:r>
            <a:r>
              <a:rPr lang="en-AU" sz="2200" u="sng" dirty="0">
                <a:hlinkClick r:id="rId4"/>
              </a:rPr>
              <a:t>Disability Standards for Education 2005</a:t>
            </a:r>
            <a:r>
              <a:rPr lang="en-AU" sz="2200" dirty="0"/>
              <a:t> (the Standards), Australian students with disability must be able to access and participate in education </a:t>
            </a:r>
            <a:r>
              <a:rPr lang="en-AU" sz="2200" b="1" dirty="0">
                <a:solidFill>
                  <a:schemeClr val="tx1">
                    <a:lumMod val="75000"/>
                  </a:schemeClr>
                </a:solidFill>
              </a:rPr>
              <a:t>on the same basis </a:t>
            </a:r>
            <a:r>
              <a:rPr lang="en-AU" sz="2200" dirty="0"/>
              <a:t>as students without disability. </a:t>
            </a:r>
          </a:p>
          <a:p>
            <a:pPr marL="444500" lvl="1" indent="-442913">
              <a:spcBef>
                <a:spcPts val="1200"/>
              </a:spcBef>
            </a:pPr>
            <a:r>
              <a:rPr lang="en-AU" sz="2200" b="1" dirty="0">
                <a:solidFill>
                  <a:schemeClr val="tx1">
                    <a:lumMod val="75000"/>
                  </a:schemeClr>
                </a:solidFill>
              </a:rPr>
              <a:t>‘On the same basis’</a:t>
            </a:r>
            <a:r>
              <a:rPr lang="en-AU" sz="2200" dirty="0">
                <a:solidFill>
                  <a:schemeClr val="tx1">
                    <a:lumMod val="75000"/>
                  </a:schemeClr>
                </a:solidFill>
              </a:rPr>
              <a:t> </a:t>
            </a:r>
            <a:r>
              <a:rPr lang="en-AU" sz="2200" dirty="0"/>
              <a:t>means students with disability:</a:t>
            </a:r>
          </a:p>
          <a:p>
            <a:pPr marL="990600" lvl="2" indent="-457200">
              <a:buFont typeface="Courier New" panose="02070309020205020404" pitchFamily="49" charset="0"/>
              <a:buChar char="o"/>
            </a:pPr>
            <a:r>
              <a:rPr lang="en-AU" sz="2200" dirty="0"/>
              <a:t>are entitled to have the same opportunities and choices in their education that are made available to students without disability</a:t>
            </a:r>
          </a:p>
          <a:p>
            <a:pPr marL="990600" lvl="2" indent="-457200">
              <a:buFont typeface="Courier New" panose="02070309020205020404" pitchFamily="49" charset="0"/>
              <a:buChar char="o"/>
            </a:pPr>
            <a:r>
              <a:rPr lang="en-AU" sz="2200" dirty="0"/>
              <a:t>have a right to access rigorous, relevant and engaging learning opportunities set in age-equivalent contexts</a:t>
            </a:r>
          </a:p>
          <a:p>
            <a:pPr marL="990600" lvl="2" indent="-457200">
              <a:buFont typeface="Courier New" panose="02070309020205020404" pitchFamily="49" charset="0"/>
              <a:buChar char="o"/>
            </a:pPr>
            <a:r>
              <a:rPr lang="en-AU" sz="2200" dirty="0"/>
              <a:t>do not need to have the same experience as their peers but are entitled to equitable opportunities and choices to access and participate in learning</a:t>
            </a:r>
          </a:p>
          <a:p>
            <a:pPr marL="990600" lvl="2" indent="-457200">
              <a:buFont typeface="Courier New" panose="02070309020205020404" pitchFamily="49" charset="0"/>
              <a:buChar char="o"/>
            </a:pPr>
            <a:r>
              <a:rPr lang="en-AU" sz="2200" dirty="0"/>
              <a:t>may access education in a different way to their peers and their learning may vary according to their individual needs, strengths, goals and interests.</a:t>
            </a:r>
            <a:endParaRPr lang="en-AU" dirty="0"/>
          </a:p>
          <a:p>
            <a:pPr lvl="2"/>
            <a:endParaRPr lang="en-AU" dirty="0"/>
          </a:p>
          <a:p>
            <a:pPr lvl="1"/>
            <a:endParaRPr lang="en-AU" dirty="0"/>
          </a:p>
        </p:txBody>
      </p:sp>
      <p:sp>
        <p:nvSpPr>
          <p:cNvPr id="4" name="Footer Placeholder 3">
            <a:extLst>
              <a:ext uri="{FF2B5EF4-FFF2-40B4-BE49-F238E27FC236}">
                <a16:creationId xmlns:a16="http://schemas.microsoft.com/office/drawing/2014/main" id="{921636AE-348A-6C46-824F-F28B9E2BCB19}"/>
              </a:ext>
            </a:extLst>
          </p:cNvPr>
          <p:cNvSpPr>
            <a:spLocks noGrp="1"/>
          </p:cNvSpPr>
          <p:nvPr>
            <p:ph type="ftr" sz="quarter" idx="11"/>
          </p:nvPr>
        </p:nvSpPr>
        <p:spPr/>
        <p:txBody>
          <a:bodyPr/>
          <a:lstStyle/>
          <a:p>
            <a:r>
              <a:rPr lang="en-AU" dirty="0"/>
              <a:t>Understanding the NCCD</a:t>
            </a:r>
          </a:p>
        </p:txBody>
      </p:sp>
      <p:sp>
        <p:nvSpPr>
          <p:cNvPr id="5" name="Slide Number Placeholder 4">
            <a:extLst>
              <a:ext uri="{FF2B5EF4-FFF2-40B4-BE49-F238E27FC236}">
                <a16:creationId xmlns:a16="http://schemas.microsoft.com/office/drawing/2014/main" id="{938F61C6-A472-1B46-836B-4C1CC124E527}"/>
              </a:ext>
            </a:extLst>
          </p:cNvPr>
          <p:cNvSpPr>
            <a:spLocks noGrp="1"/>
          </p:cNvSpPr>
          <p:nvPr>
            <p:ph type="sldNum" sz="quarter" idx="12"/>
          </p:nvPr>
        </p:nvSpPr>
        <p:spPr/>
        <p:txBody>
          <a:bodyPr/>
          <a:lstStyle/>
          <a:p>
            <a:fld id="{F6AC30FE-F817-CB4D-A594-AECBC303F8F0}" type="slidenum">
              <a:rPr lang="en-AU" smtClean="0"/>
              <a:t>3</a:t>
            </a:fld>
            <a:endParaRPr lang="en-AU"/>
          </a:p>
        </p:txBody>
      </p:sp>
    </p:spTree>
    <p:extLst>
      <p:ext uri="{BB962C8B-B14F-4D97-AF65-F5344CB8AC3E}">
        <p14:creationId xmlns:p14="http://schemas.microsoft.com/office/powerpoint/2010/main" val="244281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DE75-BC3E-9A44-AB30-BED59F066F57}"/>
              </a:ext>
            </a:extLst>
          </p:cNvPr>
          <p:cNvSpPr>
            <a:spLocks noGrp="1"/>
          </p:cNvSpPr>
          <p:nvPr>
            <p:ph type="title"/>
          </p:nvPr>
        </p:nvSpPr>
        <p:spPr>
          <a:xfrm>
            <a:off x="603504" y="365125"/>
            <a:ext cx="10750296" cy="1325563"/>
          </a:xfrm>
        </p:spPr>
        <p:txBody>
          <a:bodyPr/>
          <a:lstStyle/>
          <a:p>
            <a:r>
              <a:rPr lang="en-US" dirty="0"/>
              <a:t>2. What are my professional responsibilities/obligations?</a:t>
            </a:r>
            <a:br>
              <a:rPr lang="en-US" dirty="0"/>
            </a:br>
            <a:endParaRPr lang="en-AU" dirty="0"/>
          </a:p>
        </p:txBody>
      </p:sp>
      <p:sp>
        <p:nvSpPr>
          <p:cNvPr id="3" name="Content Placeholder 2">
            <a:extLst>
              <a:ext uri="{FF2B5EF4-FFF2-40B4-BE49-F238E27FC236}">
                <a16:creationId xmlns:a16="http://schemas.microsoft.com/office/drawing/2014/main" id="{3E66EFEA-FB8F-234F-B370-54653A801A14}"/>
              </a:ext>
            </a:extLst>
          </p:cNvPr>
          <p:cNvSpPr>
            <a:spLocks noGrp="1"/>
          </p:cNvSpPr>
          <p:nvPr>
            <p:ph idx="1"/>
          </p:nvPr>
        </p:nvSpPr>
        <p:spPr>
          <a:xfrm>
            <a:off x="603504" y="1207478"/>
            <a:ext cx="10750296" cy="4969486"/>
          </a:xfrm>
        </p:spPr>
        <p:txBody>
          <a:bodyPr>
            <a:normAutofit/>
          </a:bodyPr>
          <a:lstStyle/>
          <a:p>
            <a:pPr marL="444500" lvl="1" indent="-442913"/>
            <a:r>
              <a:rPr lang="en-AU" sz="2200" dirty="0"/>
              <a:t>Schools meet their obligations under the DDA and the Standards by making </a:t>
            </a:r>
            <a:r>
              <a:rPr lang="en-AU" sz="2200" b="1" dirty="0">
                <a:solidFill>
                  <a:schemeClr val="tx1">
                    <a:lumMod val="75000"/>
                  </a:schemeClr>
                </a:solidFill>
              </a:rPr>
              <a:t>adjustments</a:t>
            </a:r>
            <a:r>
              <a:rPr lang="en-AU" sz="2200" dirty="0"/>
              <a:t> to ensure that students with disability are provided with opportunities to participate in education and training </a:t>
            </a:r>
            <a:r>
              <a:rPr lang="en-AU" sz="2200" b="1" dirty="0">
                <a:solidFill>
                  <a:schemeClr val="tx1">
                    <a:lumMod val="75000"/>
                  </a:schemeClr>
                </a:solidFill>
              </a:rPr>
              <a:t>on the same basis </a:t>
            </a:r>
            <a:r>
              <a:rPr lang="en-AU" sz="2200" dirty="0"/>
              <a:t>as students without disability. </a:t>
            </a:r>
          </a:p>
          <a:p>
            <a:pPr marL="444500" lvl="1" indent="-444500">
              <a:spcBef>
                <a:spcPts val="1200"/>
              </a:spcBef>
            </a:pPr>
            <a:r>
              <a:rPr lang="en-AU" sz="2200" dirty="0"/>
              <a:t>Various members of the school community may be involved in providing reasonable adjustments to support the learning of students with disability. These may include:</a:t>
            </a:r>
          </a:p>
          <a:p>
            <a:pPr marL="1168400" lvl="2" indent="-546100">
              <a:buFont typeface="Courier New" panose="02070309020205020404" pitchFamily="49" charset="0"/>
              <a:buChar char="o"/>
              <a:tabLst>
                <a:tab pos="1079500" algn="l"/>
              </a:tabLst>
            </a:pPr>
            <a:r>
              <a:rPr lang="en-AU" sz="2200" dirty="0"/>
              <a:t>the principal</a:t>
            </a:r>
          </a:p>
          <a:p>
            <a:pPr marL="1168400" lvl="2" indent="-546100">
              <a:buFont typeface="Courier New" panose="02070309020205020404" pitchFamily="49" charset="0"/>
              <a:buChar char="o"/>
              <a:tabLst>
                <a:tab pos="1079500" algn="l"/>
              </a:tabLst>
            </a:pPr>
            <a:r>
              <a:rPr lang="en-AU" sz="2200" dirty="0"/>
              <a:t>the school team</a:t>
            </a:r>
          </a:p>
          <a:p>
            <a:pPr marL="1168400" lvl="2" indent="-546100">
              <a:buFont typeface="Courier New" panose="02070309020205020404" pitchFamily="49" charset="0"/>
              <a:buChar char="o"/>
              <a:tabLst>
                <a:tab pos="1079500" algn="l"/>
              </a:tabLst>
            </a:pPr>
            <a:r>
              <a:rPr lang="en-AU" sz="2200" dirty="0"/>
              <a:t>teachers</a:t>
            </a:r>
          </a:p>
          <a:p>
            <a:pPr marL="1168400" lvl="2" indent="-546100">
              <a:buFont typeface="Courier New" panose="02070309020205020404" pitchFamily="49" charset="0"/>
              <a:buChar char="o"/>
              <a:tabLst>
                <a:tab pos="1079500" algn="l"/>
              </a:tabLst>
            </a:pPr>
            <a:r>
              <a:rPr lang="en-AU" sz="2200" dirty="0"/>
              <a:t>other related professional support roles.</a:t>
            </a:r>
            <a:endParaRPr lang="en-AU" dirty="0"/>
          </a:p>
          <a:p>
            <a:pPr marL="1800" lvl="1" indent="0">
              <a:buNone/>
            </a:pPr>
            <a:endParaRPr lang="en-AU" dirty="0"/>
          </a:p>
        </p:txBody>
      </p:sp>
      <p:sp>
        <p:nvSpPr>
          <p:cNvPr id="4" name="Footer Placeholder 3">
            <a:extLst>
              <a:ext uri="{FF2B5EF4-FFF2-40B4-BE49-F238E27FC236}">
                <a16:creationId xmlns:a16="http://schemas.microsoft.com/office/drawing/2014/main" id="{921636AE-348A-6C46-824F-F28B9E2BCB19}"/>
              </a:ext>
            </a:extLst>
          </p:cNvPr>
          <p:cNvSpPr>
            <a:spLocks noGrp="1"/>
          </p:cNvSpPr>
          <p:nvPr>
            <p:ph type="ftr" sz="quarter" idx="11"/>
          </p:nvPr>
        </p:nvSpPr>
        <p:spPr/>
        <p:txBody>
          <a:bodyPr/>
          <a:lstStyle/>
          <a:p>
            <a:r>
              <a:rPr lang="en-AU" dirty="0"/>
              <a:t>Understanding the NCCD</a:t>
            </a:r>
          </a:p>
        </p:txBody>
      </p:sp>
      <p:sp>
        <p:nvSpPr>
          <p:cNvPr id="5" name="Slide Number Placeholder 4">
            <a:extLst>
              <a:ext uri="{FF2B5EF4-FFF2-40B4-BE49-F238E27FC236}">
                <a16:creationId xmlns:a16="http://schemas.microsoft.com/office/drawing/2014/main" id="{938F61C6-A472-1B46-836B-4C1CC124E527}"/>
              </a:ext>
            </a:extLst>
          </p:cNvPr>
          <p:cNvSpPr>
            <a:spLocks noGrp="1"/>
          </p:cNvSpPr>
          <p:nvPr>
            <p:ph type="sldNum" sz="quarter" idx="12"/>
          </p:nvPr>
        </p:nvSpPr>
        <p:spPr/>
        <p:txBody>
          <a:bodyPr/>
          <a:lstStyle/>
          <a:p>
            <a:fld id="{F6AC30FE-F817-CB4D-A594-AECBC303F8F0}" type="slidenum">
              <a:rPr lang="en-AU" smtClean="0"/>
              <a:t>4</a:t>
            </a:fld>
            <a:endParaRPr lang="en-AU"/>
          </a:p>
        </p:txBody>
      </p:sp>
    </p:spTree>
    <p:extLst>
      <p:ext uri="{BB962C8B-B14F-4D97-AF65-F5344CB8AC3E}">
        <p14:creationId xmlns:p14="http://schemas.microsoft.com/office/powerpoint/2010/main" val="11845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888B-4585-6643-B126-70269E5C0D00}"/>
              </a:ext>
            </a:extLst>
          </p:cNvPr>
          <p:cNvSpPr>
            <a:spLocks noGrp="1"/>
          </p:cNvSpPr>
          <p:nvPr>
            <p:ph type="title"/>
          </p:nvPr>
        </p:nvSpPr>
        <p:spPr>
          <a:xfrm>
            <a:off x="493777" y="56627"/>
            <a:ext cx="10861611" cy="1325563"/>
          </a:xfrm>
        </p:spPr>
        <p:txBody>
          <a:bodyPr/>
          <a:lstStyle/>
          <a:p>
            <a:r>
              <a:rPr lang="en-AU" dirty="0"/>
              <a:t>3.  What is an adjustment?</a:t>
            </a:r>
          </a:p>
        </p:txBody>
      </p:sp>
      <p:sp>
        <p:nvSpPr>
          <p:cNvPr id="4" name="Content Placeholder 3">
            <a:extLst>
              <a:ext uri="{FF2B5EF4-FFF2-40B4-BE49-F238E27FC236}">
                <a16:creationId xmlns:a16="http://schemas.microsoft.com/office/drawing/2014/main" id="{8E9130EA-0DD2-A64D-9B4D-46C235F1AA1B}"/>
              </a:ext>
            </a:extLst>
          </p:cNvPr>
          <p:cNvSpPr>
            <a:spLocks noGrp="1"/>
          </p:cNvSpPr>
          <p:nvPr>
            <p:ph sz="half" idx="2"/>
          </p:nvPr>
        </p:nvSpPr>
        <p:spPr>
          <a:xfrm>
            <a:off x="493776" y="1097518"/>
            <a:ext cx="10656823" cy="4979431"/>
          </a:xfrm>
        </p:spPr>
        <p:txBody>
          <a:bodyPr>
            <a:noAutofit/>
          </a:bodyPr>
          <a:lstStyle/>
          <a:p>
            <a:pPr marL="533400" indent="-533400"/>
            <a:r>
              <a:rPr lang="en-AU" sz="2000" dirty="0"/>
              <a:t>Schools make</a:t>
            </a:r>
            <a:r>
              <a:rPr lang="en-AU" sz="2000" b="1" dirty="0"/>
              <a:t> </a:t>
            </a:r>
            <a:r>
              <a:rPr lang="en-AU" sz="2000" dirty="0"/>
              <a:t>reasonable</a:t>
            </a:r>
            <a:r>
              <a:rPr lang="en-AU" sz="2000" b="1" dirty="0"/>
              <a:t> </a:t>
            </a:r>
            <a:r>
              <a:rPr lang="en-AU" sz="2000" b="1" dirty="0">
                <a:solidFill>
                  <a:schemeClr val="tx1">
                    <a:lumMod val="75000"/>
                  </a:schemeClr>
                </a:solidFill>
              </a:rPr>
              <a:t>adjustments</a:t>
            </a:r>
            <a:r>
              <a:rPr lang="en-AU" sz="2000" b="1" dirty="0"/>
              <a:t> </a:t>
            </a:r>
            <a:r>
              <a:rPr lang="en-AU" sz="2000" dirty="0"/>
              <a:t>throughout the school year to facilitate the access and participation of students with a variety of individual learning needs. </a:t>
            </a:r>
          </a:p>
          <a:p>
            <a:pPr marL="533400" indent="-533400"/>
            <a:r>
              <a:rPr lang="en-AU" sz="2000" dirty="0"/>
              <a:t>Adjustments can be made for many students for many different reasons; however, only some of these students have a disability.</a:t>
            </a:r>
          </a:p>
          <a:p>
            <a:pPr marL="533400" indent="-533400"/>
            <a:r>
              <a:rPr lang="en-AU" sz="2000" dirty="0"/>
              <a:t>Students with disability are counted in the NCCD disability has a </a:t>
            </a:r>
            <a:r>
              <a:rPr lang="en-AU" sz="2000" b="1" dirty="0">
                <a:solidFill>
                  <a:schemeClr val="tx1">
                    <a:lumMod val="75000"/>
                  </a:schemeClr>
                </a:solidFill>
              </a:rPr>
              <a:t>functional impact </a:t>
            </a:r>
            <a:r>
              <a:rPr lang="en-AU" sz="2000" dirty="0">
                <a:solidFill>
                  <a:schemeClr val="tx1">
                    <a:lumMod val="75000"/>
                  </a:schemeClr>
                </a:solidFill>
              </a:rPr>
              <a:t>on</a:t>
            </a:r>
            <a:r>
              <a:rPr lang="en-AU" sz="2000" dirty="0"/>
              <a:t> the student's education. </a:t>
            </a:r>
          </a:p>
        </p:txBody>
      </p:sp>
      <p:sp>
        <p:nvSpPr>
          <p:cNvPr id="12" name="Slide Number Placeholder 11">
            <a:extLst>
              <a:ext uri="{FF2B5EF4-FFF2-40B4-BE49-F238E27FC236}">
                <a16:creationId xmlns:a16="http://schemas.microsoft.com/office/drawing/2014/main" id="{FCF80C8D-420B-7D46-B7CA-E829BF8F0DC0}"/>
              </a:ext>
            </a:extLst>
          </p:cNvPr>
          <p:cNvSpPr>
            <a:spLocks noGrp="1"/>
          </p:cNvSpPr>
          <p:nvPr>
            <p:ph type="sldNum" sz="quarter" idx="12"/>
          </p:nvPr>
        </p:nvSpPr>
        <p:spPr/>
        <p:txBody>
          <a:bodyPr/>
          <a:lstStyle/>
          <a:p>
            <a:fld id="{F6AC30FE-F817-CB4D-A594-AECBC303F8F0}" type="slidenum">
              <a:rPr lang="en-AU" smtClean="0"/>
              <a:t>5</a:t>
            </a:fld>
            <a:endParaRPr lang="en-AU"/>
          </a:p>
        </p:txBody>
      </p:sp>
      <p:sp>
        <p:nvSpPr>
          <p:cNvPr id="7" name="Footer Placeholder 3">
            <a:extLst>
              <a:ext uri="{FF2B5EF4-FFF2-40B4-BE49-F238E27FC236}">
                <a16:creationId xmlns:a16="http://schemas.microsoft.com/office/drawing/2014/main" id="{921636AE-348A-6C46-824F-F28B9E2BCB19}"/>
              </a:ext>
            </a:extLst>
          </p:cNvPr>
          <p:cNvSpPr>
            <a:spLocks noGrp="1"/>
          </p:cNvSpPr>
          <p:nvPr>
            <p:ph type="ftr" sz="quarter" idx="11"/>
          </p:nvPr>
        </p:nvSpPr>
        <p:spPr>
          <a:xfrm>
            <a:off x="838200" y="6356350"/>
            <a:ext cx="4214648" cy="501650"/>
          </a:xfrm>
        </p:spPr>
        <p:txBody>
          <a:bodyPr/>
          <a:lstStyle/>
          <a:p>
            <a:r>
              <a:rPr lang="en-AU" dirty="0"/>
              <a:t>Understanding the NCCD</a:t>
            </a:r>
          </a:p>
        </p:txBody>
      </p:sp>
    </p:spTree>
    <p:extLst>
      <p:ext uri="{BB962C8B-B14F-4D97-AF65-F5344CB8AC3E}">
        <p14:creationId xmlns:p14="http://schemas.microsoft.com/office/powerpoint/2010/main" val="826585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888B-4585-6643-B126-70269E5C0D00}"/>
              </a:ext>
            </a:extLst>
          </p:cNvPr>
          <p:cNvSpPr>
            <a:spLocks noGrp="1"/>
          </p:cNvSpPr>
          <p:nvPr>
            <p:ph type="title"/>
          </p:nvPr>
        </p:nvSpPr>
        <p:spPr>
          <a:xfrm>
            <a:off x="493777" y="56627"/>
            <a:ext cx="10861611" cy="1325563"/>
          </a:xfrm>
        </p:spPr>
        <p:txBody>
          <a:bodyPr/>
          <a:lstStyle/>
          <a:p>
            <a:r>
              <a:rPr lang="en-AU" dirty="0"/>
              <a:t>3.  What is an adjustment?</a:t>
            </a:r>
          </a:p>
        </p:txBody>
      </p:sp>
      <p:sp>
        <p:nvSpPr>
          <p:cNvPr id="12" name="Slide Number Placeholder 11">
            <a:extLst>
              <a:ext uri="{FF2B5EF4-FFF2-40B4-BE49-F238E27FC236}">
                <a16:creationId xmlns:a16="http://schemas.microsoft.com/office/drawing/2014/main" id="{FCF80C8D-420B-7D46-B7CA-E829BF8F0DC0}"/>
              </a:ext>
            </a:extLst>
          </p:cNvPr>
          <p:cNvSpPr>
            <a:spLocks noGrp="1"/>
          </p:cNvSpPr>
          <p:nvPr>
            <p:ph type="sldNum" sz="quarter" idx="12"/>
          </p:nvPr>
        </p:nvSpPr>
        <p:spPr/>
        <p:txBody>
          <a:bodyPr/>
          <a:lstStyle/>
          <a:p>
            <a:fld id="{F6AC30FE-F817-CB4D-A594-AECBC303F8F0}" type="slidenum">
              <a:rPr lang="en-AU" smtClean="0"/>
              <a:t>6</a:t>
            </a:fld>
            <a:endParaRPr lang="en-AU"/>
          </a:p>
        </p:txBody>
      </p:sp>
      <p:sp>
        <p:nvSpPr>
          <p:cNvPr id="6" name="Content Placeholder 3">
            <a:extLst>
              <a:ext uri="{FF2B5EF4-FFF2-40B4-BE49-F238E27FC236}">
                <a16:creationId xmlns:a16="http://schemas.microsoft.com/office/drawing/2014/main" id="{4295AA49-CACB-0A4E-A465-995CA9477C28}"/>
              </a:ext>
            </a:extLst>
          </p:cNvPr>
          <p:cNvSpPr txBox="1">
            <a:spLocks/>
          </p:cNvSpPr>
          <p:nvPr/>
        </p:nvSpPr>
        <p:spPr>
          <a:xfrm>
            <a:off x="493777" y="1097518"/>
            <a:ext cx="11088317" cy="5560337"/>
          </a:xfrm>
          <a:prstGeom prst="rect">
            <a:avLst/>
          </a:prstGeom>
        </p:spPr>
        <p:txBody>
          <a:bodyPr vert="horz" lIns="91440" tIns="45720" rIns="91440" bIns="45720" rtlCol="0">
            <a:noAutofit/>
          </a:bodyPr>
          <a:lstStyle>
            <a:lvl1pPr marL="228600" indent="-228600" algn="l" defTabSz="914400" rtl="0" eaLnBrk="1" latinLnBrk="0" hangingPunct="1">
              <a:lnSpc>
                <a:spcPct val="114000"/>
              </a:lnSpc>
              <a:spcBef>
                <a:spcPts val="1000"/>
              </a:spcBef>
              <a:buClr>
                <a:schemeClr val="accent4"/>
              </a:buClr>
              <a:buFont typeface="Wingdings"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4"/>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444500"/>
            <a:r>
              <a:rPr lang="en-AU" sz="2000" dirty="0"/>
              <a:t>Adjustments can address the impact of the disability in one or more of the following areas: </a:t>
            </a:r>
          </a:p>
          <a:p>
            <a:pPr marL="990600" lvl="1" indent="-533400">
              <a:lnSpc>
                <a:spcPct val="100000"/>
              </a:lnSpc>
              <a:spcBef>
                <a:spcPts val="200"/>
              </a:spcBef>
              <a:spcAft>
                <a:spcPts val="200"/>
              </a:spcAft>
              <a:buFont typeface="Courier New" panose="02070309020205020404" pitchFamily="49" charset="0"/>
              <a:buChar char="o"/>
            </a:pPr>
            <a:r>
              <a:rPr lang="en-AU" sz="2000" dirty="0"/>
              <a:t>communication </a:t>
            </a:r>
          </a:p>
          <a:p>
            <a:pPr marL="990600" lvl="1" indent="-533400">
              <a:lnSpc>
                <a:spcPct val="100000"/>
              </a:lnSpc>
              <a:spcBef>
                <a:spcPts val="200"/>
              </a:spcBef>
              <a:spcAft>
                <a:spcPts val="200"/>
              </a:spcAft>
              <a:buFont typeface="Courier New" panose="02070309020205020404" pitchFamily="49" charset="0"/>
              <a:buChar char="o"/>
            </a:pPr>
            <a:r>
              <a:rPr lang="en-AU" sz="2000" dirty="0"/>
              <a:t>mobility </a:t>
            </a:r>
          </a:p>
          <a:p>
            <a:pPr marL="990600" lvl="1" indent="-533400">
              <a:lnSpc>
                <a:spcPct val="100000"/>
              </a:lnSpc>
              <a:spcBef>
                <a:spcPts val="200"/>
              </a:spcBef>
              <a:spcAft>
                <a:spcPts val="200"/>
              </a:spcAft>
              <a:buFont typeface="Courier New" panose="02070309020205020404" pitchFamily="49" charset="0"/>
              <a:buChar char="o"/>
            </a:pPr>
            <a:r>
              <a:rPr lang="en-AU" sz="2000" dirty="0"/>
              <a:t>curriculum access</a:t>
            </a:r>
          </a:p>
          <a:p>
            <a:pPr marL="990600" lvl="1" indent="-533400">
              <a:lnSpc>
                <a:spcPct val="100000"/>
              </a:lnSpc>
              <a:spcBef>
                <a:spcPts val="200"/>
              </a:spcBef>
              <a:spcAft>
                <a:spcPts val="200"/>
              </a:spcAft>
              <a:buFont typeface="Courier New" panose="02070309020205020404" pitchFamily="49" charset="0"/>
              <a:buChar char="o"/>
            </a:pPr>
            <a:r>
              <a:rPr lang="en-AU" sz="2000" dirty="0"/>
              <a:t>personal care  </a:t>
            </a:r>
          </a:p>
          <a:p>
            <a:pPr marL="990600" lvl="1" indent="-533400">
              <a:lnSpc>
                <a:spcPct val="100000"/>
              </a:lnSpc>
              <a:spcBef>
                <a:spcPts val="200"/>
              </a:spcBef>
              <a:spcAft>
                <a:spcPts val="200"/>
              </a:spcAft>
              <a:buFont typeface="Courier New" panose="02070309020205020404" pitchFamily="49" charset="0"/>
              <a:buChar char="o"/>
            </a:pPr>
            <a:r>
              <a:rPr lang="en-AU" sz="2000" dirty="0"/>
              <a:t>social participation</a:t>
            </a:r>
          </a:p>
          <a:p>
            <a:pPr marL="990600" lvl="1" indent="-533400">
              <a:lnSpc>
                <a:spcPct val="100000"/>
              </a:lnSpc>
              <a:spcBef>
                <a:spcPts val="200"/>
              </a:spcBef>
              <a:spcAft>
                <a:spcPts val="200"/>
              </a:spcAft>
              <a:buFont typeface="Courier New" panose="02070309020205020404" pitchFamily="49" charset="0"/>
              <a:buChar char="o"/>
            </a:pPr>
            <a:r>
              <a:rPr lang="en-AU" sz="2000" dirty="0"/>
              <a:t>safety </a:t>
            </a:r>
          </a:p>
          <a:p>
            <a:pPr marL="990600" lvl="1" indent="-533400">
              <a:lnSpc>
                <a:spcPct val="100000"/>
              </a:lnSpc>
              <a:spcBef>
                <a:spcPts val="200"/>
              </a:spcBef>
              <a:spcAft>
                <a:spcPts val="200"/>
              </a:spcAft>
              <a:buFont typeface="Courier New" panose="02070309020205020404" pitchFamily="49" charset="0"/>
              <a:buChar char="o"/>
            </a:pPr>
            <a:r>
              <a:rPr lang="en-AU" sz="2000" dirty="0"/>
              <a:t>motor development </a:t>
            </a:r>
          </a:p>
          <a:p>
            <a:pPr marL="990600" lvl="1" indent="-533400">
              <a:lnSpc>
                <a:spcPct val="100000"/>
              </a:lnSpc>
              <a:spcBef>
                <a:spcPts val="200"/>
              </a:spcBef>
              <a:spcAft>
                <a:spcPts val="200"/>
              </a:spcAft>
              <a:buFont typeface="Courier New" panose="02070309020205020404" pitchFamily="49" charset="0"/>
              <a:buChar char="o"/>
            </a:pPr>
            <a:r>
              <a:rPr lang="en-AU" sz="2000" dirty="0"/>
              <a:t>emotional wellbeing </a:t>
            </a:r>
          </a:p>
          <a:p>
            <a:pPr marL="990600" lvl="1" indent="-533400">
              <a:lnSpc>
                <a:spcPct val="100000"/>
              </a:lnSpc>
              <a:spcBef>
                <a:spcPts val="200"/>
              </a:spcBef>
              <a:spcAft>
                <a:spcPts val="200"/>
              </a:spcAft>
              <a:buFont typeface="Courier New" panose="02070309020205020404" pitchFamily="49" charset="0"/>
              <a:buChar char="o"/>
            </a:pPr>
            <a:r>
              <a:rPr lang="en-AU" sz="2000" dirty="0"/>
              <a:t>sensory needs</a:t>
            </a:r>
          </a:p>
          <a:p>
            <a:pPr marL="990600" lvl="1" indent="-533400">
              <a:lnSpc>
                <a:spcPct val="100000"/>
              </a:lnSpc>
              <a:spcBef>
                <a:spcPts val="200"/>
              </a:spcBef>
              <a:spcAft>
                <a:spcPts val="200"/>
              </a:spcAft>
              <a:buFont typeface="Courier New" panose="02070309020205020404" pitchFamily="49" charset="0"/>
              <a:buChar char="o"/>
            </a:pPr>
            <a:r>
              <a:rPr lang="en-AU" sz="2000" dirty="0"/>
              <a:t>transitions.</a:t>
            </a:r>
          </a:p>
          <a:p>
            <a:pPr marL="0" indent="0">
              <a:spcBef>
                <a:spcPts val="1800"/>
              </a:spcBef>
              <a:buNone/>
            </a:pPr>
            <a:r>
              <a:rPr lang="en-US" sz="2000" dirty="0"/>
              <a:t>Students who receive adjustments due to disability are included in the NCCD.</a:t>
            </a:r>
            <a:endParaRPr lang="en-AU" sz="2000" dirty="0"/>
          </a:p>
        </p:txBody>
      </p:sp>
      <p:sp>
        <p:nvSpPr>
          <p:cNvPr id="7" name="Footer Placeholder 3">
            <a:extLst>
              <a:ext uri="{FF2B5EF4-FFF2-40B4-BE49-F238E27FC236}">
                <a16:creationId xmlns:a16="http://schemas.microsoft.com/office/drawing/2014/main" id="{921636AE-348A-6C46-824F-F28B9E2BCB19}"/>
              </a:ext>
            </a:extLst>
          </p:cNvPr>
          <p:cNvSpPr>
            <a:spLocks noGrp="1"/>
          </p:cNvSpPr>
          <p:nvPr>
            <p:ph type="ftr" sz="quarter" idx="11"/>
          </p:nvPr>
        </p:nvSpPr>
        <p:spPr>
          <a:xfrm>
            <a:off x="838200" y="6356350"/>
            <a:ext cx="4214648" cy="501650"/>
          </a:xfrm>
        </p:spPr>
        <p:txBody>
          <a:bodyPr/>
          <a:lstStyle/>
          <a:p>
            <a:r>
              <a:rPr lang="en-AU" dirty="0"/>
              <a:t>Understanding the NCCD</a:t>
            </a:r>
          </a:p>
        </p:txBody>
      </p:sp>
    </p:spTree>
    <p:extLst>
      <p:ext uri="{BB962C8B-B14F-4D97-AF65-F5344CB8AC3E}">
        <p14:creationId xmlns:p14="http://schemas.microsoft.com/office/powerpoint/2010/main" val="1473853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a:xfrm>
            <a:off x="227895" y="-108077"/>
            <a:ext cx="11125904" cy="1325563"/>
          </a:xfrm>
        </p:spPr>
        <p:txBody>
          <a:bodyPr/>
          <a:lstStyle/>
          <a:p>
            <a:r>
              <a:rPr lang="en-US" dirty="0"/>
              <a:t>4.  Which students should be included in the NCCD?</a:t>
            </a:r>
            <a:endParaRPr lang="en-AU" dirty="0"/>
          </a:p>
        </p:txBody>
      </p:sp>
      <p:sp>
        <p:nvSpPr>
          <p:cNvPr id="6" name="Text Placeholder 5">
            <a:extLst>
              <a:ext uri="{FF2B5EF4-FFF2-40B4-BE49-F238E27FC236}">
                <a16:creationId xmlns:a16="http://schemas.microsoft.com/office/drawing/2014/main" id="{99A4F09F-71C1-C54B-A572-FB4E374CF1D1}"/>
              </a:ext>
            </a:extLst>
          </p:cNvPr>
          <p:cNvSpPr>
            <a:spLocks noGrp="1"/>
          </p:cNvSpPr>
          <p:nvPr>
            <p:ph type="body" idx="1"/>
          </p:nvPr>
        </p:nvSpPr>
        <p:spPr>
          <a:xfrm>
            <a:off x="838200" y="778919"/>
            <a:ext cx="5106444" cy="657225"/>
          </a:xfrm>
        </p:spPr>
        <p:txBody>
          <a:bodyPr>
            <a:normAutofit/>
          </a:bodyPr>
          <a:lstStyle/>
          <a:p>
            <a:r>
              <a:rPr lang="en-AU" sz="2400" dirty="0"/>
              <a:t>When to include a student </a:t>
            </a:r>
          </a:p>
        </p:txBody>
      </p:sp>
      <p:sp>
        <p:nvSpPr>
          <p:cNvPr id="7" name="Content Placeholder 6">
            <a:extLst>
              <a:ext uri="{FF2B5EF4-FFF2-40B4-BE49-F238E27FC236}">
                <a16:creationId xmlns:a16="http://schemas.microsoft.com/office/drawing/2014/main" id="{28000904-EF32-D54C-BF7E-FCD0869A9F57}"/>
              </a:ext>
            </a:extLst>
          </p:cNvPr>
          <p:cNvSpPr>
            <a:spLocks noGrp="1"/>
          </p:cNvSpPr>
          <p:nvPr>
            <p:ph sz="half" idx="2"/>
          </p:nvPr>
        </p:nvSpPr>
        <p:spPr>
          <a:xfrm>
            <a:off x="838200" y="1479340"/>
            <a:ext cx="9978786" cy="4658352"/>
          </a:xfrm>
        </p:spPr>
        <p:txBody>
          <a:bodyPr>
            <a:normAutofit/>
          </a:bodyPr>
          <a:lstStyle/>
          <a:p>
            <a:pPr marL="444500" indent="-444500"/>
            <a:r>
              <a:rPr lang="en-AU" sz="2000" dirty="0"/>
              <a:t>The student’s impairment meets the DDA broad definition of disability and the functional impact of the student’s disability results in the school actively addressing or supporting the student’s specific individual education needs arising from their disability.</a:t>
            </a:r>
          </a:p>
          <a:p>
            <a:pPr marL="444500" indent="-444500"/>
            <a:r>
              <a:rPr lang="en-AU" sz="2000" dirty="0"/>
              <a:t>Decisions about adjustments have been made in consultation with the student and/or their parents, guardians or carers.</a:t>
            </a:r>
          </a:p>
          <a:p>
            <a:pPr marL="444500" indent="-444500"/>
            <a:r>
              <a:rPr lang="en-AU" sz="2000" dirty="0"/>
              <a:t>The school has evidence to show that the student has been provided with an educational adjustment over a minimum period of 10 weeks of school education (excluding school holiday periods) in the 12 months preceding the annual NCCD reference date. Evidence can be accumulated throughout the year and doesn’t have to be from a consecutive 10 week period. </a:t>
            </a:r>
          </a:p>
          <a:p>
            <a:pPr marL="0" indent="0">
              <a:buNone/>
            </a:pPr>
            <a:endParaRPr lang="en-AU" dirty="0"/>
          </a:p>
        </p:txBody>
      </p:sp>
      <p:sp>
        <p:nvSpPr>
          <p:cNvPr id="12"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p:txBody>
          <a:bodyPr/>
          <a:lstStyle/>
          <a:p>
            <a:r>
              <a:rPr lang="en-AU" dirty="0"/>
              <a:t>Understanding the NCCD</a:t>
            </a: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7</a:t>
            </a:fld>
            <a:endParaRPr lang="en-AU"/>
          </a:p>
        </p:txBody>
      </p:sp>
    </p:spTree>
    <p:extLst>
      <p:ext uri="{BB962C8B-B14F-4D97-AF65-F5344CB8AC3E}">
        <p14:creationId xmlns:p14="http://schemas.microsoft.com/office/powerpoint/2010/main" val="81453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9AB9-50DF-5D45-B413-98306087447E}"/>
              </a:ext>
            </a:extLst>
          </p:cNvPr>
          <p:cNvSpPr>
            <a:spLocks noGrp="1"/>
          </p:cNvSpPr>
          <p:nvPr>
            <p:ph type="title"/>
          </p:nvPr>
        </p:nvSpPr>
        <p:spPr>
          <a:xfrm>
            <a:off x="227895" y="-108077"/>
            <a:ext cx="11125904" cy="1325563"/>
          </a:xfrm>
        </p:spPr>
        <p:txBody>
          <a:bodyPr/>
          <a:lstStyle/>
          <a:p>
            <a:r>
              <a:rPr lang="en-US" dirty="0"/>
              <a:t>4.  Which students should be included in the NCCD?</a:t>
            </a:r>
            <a:endParaRPr lang="en-AU" dirty="0"/>
          </a:p>
        </p:txBody>
      </p:sp>
      <p:sp>
        <p:nvSpPr>
          <p:cNvPr id="8" name="Text Placeholder 7">
            <a:extLst>
              <a:ext uri="{FF2B5EF4-FFF2-40B4-BE49-F238E27FC236}">
                <a16:creationId xmlns:a16="http://schemas.microsoft.com/office/drawing/2014/main" id="{5D909E8F-1CB8-6043-B12C-B5AAEDF98C8F}"/>
              </a:ext>
            </a:extLst>
          </p:cNvPr>
          <p:cNvSpPr>
            <a:spLocks noGrp="1"/>
          </p:cNvSpPr>
          <p:nvPr>
            <p:ph type="body" sz="quarter" idx="3"/>
          </p:nvPr>
        </p:nvSpPr>
        <p:spPr>
          <a:xfrm>
            <a:off x="749300" y="750744"/>
            <a:ext cx="10621781" cy="657225"/>
          </a:xfrm>
        </p:spPr>
        <p:txBody>
          <a:bodyPr>
            <a:normAutofit/>
          </a:bodyPr>
          <a:lstStyle/>
          <a:p>
            <a:r>
              <a:rPr lang="en-AU" sz="2400" dirty="0"/>
              <a:t>When </a:t>
            </a:r>
            <a:r>
              <a:rPr lang="en-AU" sz="2400" u="sng" dirty="0"/>
              <a:t>not</a:t>
            </a:r>
            <a:r>
              <a:rPr lang="en-AU" sz="2400" dirty="0"/>
              <a:t> to include a student</a:t>
            </a:r>
          </a:p>
        </p:txBody>
      </p:sp>
      <p:sp>
        <p:nvSpPr>
          <p:cNvPr id="9" name="Content Placeholder 8">
            <a:extLst>
              <a:ext uri="{FF2B5EF4-FFF2-40B4-BE49-F238E27FC236}">
                <a16:creationId xmlns:a16="http://schemas.microsoft.com/office/drawing/2014/main" id="{3B34158D-69EB-1E49-B9E8-4659BBABCE21}"/>
              </a:ext>
            </a:extLst>
          </p:cNvPr>
          <p:cNvSpPr>
            <a:spLocks noGrp="1"/>
          </p:cNvSpPr>
          <p:nvPr>
            <p:ph sz="quarter" idx="4"/>
          </p:nvPr>
        </p:nvSpPr>
        <p:spPr>
          <a:xfrm>
            <a:off x="749300" y="1571608"/>
            <a:ext cx="11176323" cy="4667146"/>
          </a:xfrm>
        </p:spPr>
        <p:txBody>
          <a:bodyPr>
            <a:noAutofit/>
          </a:bodyPr>
          <a:lstStyle/>
          <a:p>
            <a:pPr marL="444500" indent="-444500" fontAlgn="base">
              <a:lnSpc>
                <a:spcPct val="100000"/>
              </a:lnSpc>
            </a:pPr>
            <a:r>
              <a:rPr lang="en-AU" sz="2000" dirty="0"/>
              <a:t>The student has a disability where there is </a:t>
            </a:r>
            <a:r>
              <a:rPr lang="en-AU" sz="2000" b="1" dirty="0"/>
              <a:t>no functional impact </a:t>
            </a:r>
            <a:r>
              <a:rPr lang="en-AU" sz="2000" dirty="0"/>
              <a:t>on the student’s ability to participate in schooling on the same basis as their peers.</a:t>
            </a:r>
          </a:p>
          <a:p>
            <a:pPr marL="444500" indent="-444500" fontAlgn="base">
              <a:lnSpc>
                <a:spcPct val="100000"/>
              </a:lnSpc>
            </a:pPr>
            <a:r>
              <a:rPr lang="en-AU" sz="2000" dirty="0"/>
              <a:t>The student is experiencing difficulty with learning as a result of external factors that are not recognised as a disability under the DDA or the Standards.</a:t>
            </a:r>
          </a:p>
          <a:p>
            <a:pPr marL="444500" indent="-444500" fontAlgn="base">
              <a:lnSpc>
                <a:spcPct val="100000"/>
              </a:lnSpc>
            </a:pPr>
            <a:r>
              <a:rPr lang="en-AU" sz="2000" dirty="0"/>
              <a:t>The student receives individualised learning or behaviour support but does not have a disability as defined by the DDA. </a:t>
            </a:r>
          </a:p>
          <a:p>
            <a:pPr marL="444500" indent="-444500" fontAlgn="base">
              <a:lnSpc>
                <a:spcPct val="100000"/>
              </a:lnSpc>
            </a:pPr>
            <a:r>
              <a:rPr lang="en-AU" sz="2000" dirty="0"/>
              <a:t>The student receives support through quality differentiated teaching practice but does not have a disability.</a:t>
            </a:r>
          </a:p>
          <a:p>
            <a:pPr marL="444500" indent="-444500" fontAlgn="base">
              <a:lnSpc>
                <a:spcPct val="100000"/>
              </a:lnSpc>
            </a:pPr>
            <a:r>
              <a:rPr lang="en-AU" sz="2000" dirty="0"/>
              <a:t>The student is in a specialised program but there is no evidence of disability.</a:t>
            </a:r>
          </a:p>
          <a:p>
            <a:pPr marL="444500" indent="-444500" fontAlgn="base">
              <a:lnSpc>
                <a:spcPct val="100000"/>
              </a:lnSpc>
            </a:pPr>
            <a:r>
              <a:rPr lang="en-AU" sz="2000" dirty="0"/>
              <a:t>The school does not have sufficient evidence of a minimum of 10 weeks of adjustment for the student.</a:t>
            </a:r>
          </a:p>
        </p:txBody>
      </p:sp>
      <p:sp>
        <p:nvSpPr>
          <p:cNvPr id="12" name="Footer Placeholder 11">
            <a:extLst>
              <a:ext uri="{FF2B5EF4-FFF2-40B4-BE49-F238E27FC236}">
                <a16:creationId xmlns:a16="http://schemas.microsoft.com/office/drawing/2014/main" id="{E4A06D6C-5475-394D-A630-279B1383460D}"/>
              </a:ext>
            </a:extLst>
          </p:cNvPr>
          <p:cNvSpPr>
            <a:spLocks noGrp="1"/>
          </p:cNvSpPr>
          <p:nvPr>
            <p:ph type="ftr" sz="quarter" idx="11"/>
          </p:nvPr>
        </p:nvSpPr>
        <p:spPr/>
        <p:txBody>
          <a:bodyPr/>
          <a:lstStyle/>
          <a:p>
            <a:r>
              <a:rPr lang="en-AU" dirty="0"/>
              <a:t>Understanding the NCCD</a:t>
            </a:r>
          </a:p>
        </p:txBody>
      </p:sp>
      <p:sp>
        <p:nvSpPr>
          <p:cNvPr id="13" name="Slide Number Placeholder 12">
            <a:extLst>
              <a:ext uri="{FF2B5EF4-FFF2-40B4-BE49-F238E27FC236}">
                <a16:creationId xmlns:a16="http://schemas.microsoft.com/office/drawing/2014/main" id="{7CA7EFCE-208C-E14C-B6F3-4B1E048B4D17}"/>
              </a:ext>
            </a:extLst>
          </p:cNvPr>
          <p:cNvSpPr>
            <a:spLocks noGrp="1"/>
          </p:cNvSpPr>
          <p:nvPr>
            <p:ph type="sldNum" sz="quarter" idx="12"/>
          </p:nvPr>
        </p:nvSpPr>
        <p:spPr/>
        <p:txBody>
          <a:bodyPr/>
          <a:lstStyle/>
          <a:p>
            <a:fld id="{F6AC30FE-F817-CB4D-A594-AECBC303F8F0}" type="slidenum">
              <a:rPr lang="en-AU" smtClean="0"/>
              <a:t>8</a:t>
            </a:fld>
            <a:endParaRPr lang="en-AU"/>
          </a:p>
        </p:txBody>
      </p:sp>
    </p:spTree>
    <p:extLst>
      <p:ext uri="{BB962C8B-B14F-4D97-AF65-F5344CB8AC3E}">
        <p14:creationId xmlns:p14="http://schemas.microsoft.com/office/powerpoint/2010/main" val="4001581938"/>
      </p:ext>
    </p:extLst>
  </p:cSld>
  <p:clrMapOvr>
    <a:masterClrMapping/>
  </p:clrMapOvr>
</p:sld>
</file>

<file path=ppt/theme/theme1.xml><?xml version="1.0" encoding="utf-8"?>
<a:theme xmlns:a="http://schemas.openxmlformats.org/drawingml/2006/main" name="NCCD-Theme">
  <a:themeElements>
    <a:clrScheme name="NCCD (white)">
      <a:dk1>
        <a:srgbClr val="36484C"/>
      </a:dk1>
      <a:lt1>
        <a:srgbClr val="FFFFFF"/>
      </a:lt1>
      <a:dk2>
        <a:srgbClr val="36484C"/>
      </a:dk2>
      <a:lt2>
        <a:srgbClr val="BEC8C8"/>
      </a:lt2>
      <a:accent1>
        <a:srgbClr val="3E5358"/>
      </a:accent1>
      <a:accent2>
        <a:srgbClr val="2F91AF"/>
      </a:accent2>
      <a:accent3>
        <a:srgbClr val="217478"/>
      </a:accent3>
      <a:accent4>
        <a:srgbClr val="DB8A54"/>
      </a:accent4>
      <a:accent5>
        <a:srgbClr val="D6AB78"/>
      </a:accent5>
      <a:accent6>
        <a:srgbClr val="F1AE62"/>
      </a:accent6>
      <a:hlink>
        <a:srgbClr val="217478"/>
      </a:hlink>
      <a:folHlink>
        <a:srgbClr val="2174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CD-PowerPoint-Template.pptx" id="{E981973C-C4DF-EA4E-BE5C-C771E5C791E8}" vid="{A1A2B9EA-005A-DA4F-AE4C-098DCCDB1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NCCD-Theme</Template>
  <TotalTime>2524</TotalTime>
  <Words>3439</Words>
  <Application>Microsoft Office PowerPoint</Application>
  <PresentationFormat>Widescreen</PresentationFormat>
  <Paragraphs>247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Verdana</vt:lpstr>
      <vt:lpstr>Wingdings</vt:lpstr>
      <vt:lpstr>NCCD-Theme</vt:lpstr>
      <vt:lpstr>Understanding the NCCD </vt:lpstr>
      <vt:lpstr>Overview</vt:lpstr>
      <vt:lpstr>1.  What is the NCCD?</vt:lpstr>
      <vt:lpstr>2.  What are my professional responsibilities/obligations? </vt:lpstr>
      <vt:lpstr>2. What are my professional responsibilities/obligations? </vt:lpstr>
      <vt:lpstr>3.  What is an adjustment?</vt:lpstr>
      <vt:lpstr>3.  What is an adjustment?</vt:lpstr>
      <vt:lpstr>4.  Which students should be included in the NCCD?</vt:lpstr>
      <vt:lpstr>4.  Which students should be included in the NCCD?</vt:lpstr>
      <vt:lpstr>5.  What are the levels of adjustment?</vt:lpstr>
      <vt:lpstr>5.  What are the levels of adjustment?</vt:lpstr>
      <vt:lpstr>6.  What are the categories of disability?</vt:lpstr>
      <vt:lpstr>6.  What are the categories of disability?</vt:lpstr>
      <vt:lpstr>7.  What evidence is required to include a student in the NCCD?</vt:lpstr>
      <vt:lpstr>8.  How can schools collate and store evidence?</vt:lpstr>
      <vt:lpstr>9.  Final consideration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NCCD</dc:title>
  <dc:creator>Claire Menage</dc:creator>
  <cp:lastModifiedBy>May Aung</cp:lastModifiedBy>
  <cp:revision>274</cp:revision>
  <dcterms:created xsi:type="dcterms:W3CDTF">2018-12-04T02:05:43Z</dcterms:created>
  <dcterms:modified xsi:type="dcterms:W3CDTF">2022-10-03T00:18:05Z</dcterms:modified>
</cp:coreProperties>
</file>